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22"/>
  </p:notesMasterIdLst>
  <p:sldIdLst>
    <p:sldId id="256" r:id="rId2"/>
    <p:sldId id="257" r:id="rId3"/>
    <p:sldId id="258" r:id="rId4"/>
    <p:sldId id="259" r:id="rId5"/>
    <p:sldId id="260" r:id="rId6"/>
    <p:sldId id="261" r:id="rId7"/>
    <p:sldId id="262" r:id="rId8"/>
    <p:sldId id="263" r:id="rId9"/>
    <p:sldId id="265" r:id="rId10"/>
    <p:sldId id="266" r:id="rId11"/>
    <p:sldId id="267" r:id="rId12"/>
    <p:sldId id="269" r:id="rId13"/>
    <p:sldId id="270" r:id="rId14"/>
    <p:sldId id="271" r:id="rId15"/>
    <p:sldId id="273" r:id="rId16"/>
    <p:sldId id="274" r:id="rId17"/>
    <p:sldId id="275" r:id="rId18"/>
    <p:sldId id="276" r:id="rId19"/>
    <p:sldId id="278" r:id="rId20"/>
    <p:sldId id="27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226" autoAdjust="0"/>
  </p:normalViewPr>
  <p:slideViewPr>
    <p:cSldViewPr snapToGrid="0">
      <p:cViewPr varScale="1">
        <p:scale>
          <a:sx n="74" d="100"/>
          <a:sy n="74" d="100"/>
        </p:scale>
        <p:origin x="72" y="23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EBF8A0-4856-435D-9DB2-B1C35A317E14}" type="datetimeFigureOut">
              <a:rPr lang="pl-PL" smtClean="0"/>
              <a:t>20.09.2021</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AADA72-F3AF-4B65-BED1-93535CA9049F}" type="slidenum">
              <a:rPr lang="pl-PL" smtClean="0"/>
              <a:t>‹#›</a:t>
            </a:fld>
            <a:endParaRPr lang="pl-PL"/>
          </a:p>
        </p:txBody>
      </p:sp>
    </p:spTree>
    <p:extLst>
      <p:ext uri="{BB962C8B-B14F-4D97-AF65-F5344CB8AC3E}">
        <p14:creationId xmlns:p14="http://schemas.microsoft.com/office/powerpoint/2010/main" val="16231211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pl-PL"/>
              <a:t>Kliknij, aby edytować styl</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9/20/2021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9/20/2021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9/20/2021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9/20/2021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pl-PL"/>
              <a:t>Kliknij, aby edytować styl</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7" name="Date Placeholder 6"/>
          <p:cNvSpPr>
            <a:spLocks noGrp="1"/>
          </p:cNvSpPr>
          <p:nvPr>
            <p:ph type="dt" sz="half" idx="10"/>
          </p:nvPr>
        </p:nvSpPr>
        <p:spPr/>
        <p:txBody>
          <a:bodyPr/>
          <a:lstStyle/>
          <a:p>
            <a:fld id="{1160EA64-D806-43AC-9DF2-F8C432F32B4C}" type="datetimeFigureOut">
              <a:rPr lang="en-US" dirty="0"/>
              <a:t>9/20/2021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9/20/2021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Content Placeholder 3"/>
          <p:cNvSpPr>
            <a:spLocks noGrp="1"/>
          </p:cNvSpPr>
          <p:nvPr>
            <p:ph sz="half" idx="2"/>
          </p:nvPr>
        </p:nvSpPr>
        <p:spPr>
          <a:xfrm>
            <a:off x="1583436" y="3143250"/>
            <a:ext cx="4270248" cy="2596776"/>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7" name="Date Placeholder 6"/>
          <p:cNvSpPr>
            <a:spLocks noGrp="1"/>
          </p:cNvSpPr>
          <p:nvPr>
            <p:ph type="dt" sz="half" idx="10"/>
          </p:nvPr>
        </p:nvSpPr>
        <p:spPr/>
        <p:txBody>
          <a:bodyPr/>
          <a:lstStyle/>
          <a:p>
            <a:fld id="{4F7D4976-E339-4826-83B7-FBD03F55ECF8}" type="datetimeFigureOut">
              <a:rPr lang="en-US" dirty="0"/>
              <a:t>9/20/2021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pl-PL"/>
              <a:t>Kliknij, aby edytować styl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9/20/2021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9/20/2021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pl-PL"/>
              <a:t>Kliknij, aby edytować styl</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9" name="Date Placeholder 8"/>
          <p:cNvSpPr>
            <a:spLocks noGrp="1"/>
          </p:cNvSpPr>
          <p:nvPr>
            <p:ph type="dt" sz="half" idx="10"/>
          </p:nvPr>
        </p:nvSpPr>
        <p:spPr/>
        <p:txBody>
          <a:bodyPr/>
          <a:lstStyle/>
          <a:p>
            <a:fld id="{D1BE4249-C0D0-4B06-8692-E8BB871AF643}" type="datetimeFigureOut">
              <a:rPr lang="en-US" dirty="0"/>
              <a:t>9/20/2021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9/20/2021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pl-PL"/>
              <a:t>Kliknij, aby edytować styl</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9/20/2021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odtytuł 2">
            <a:extLst>
              <a:ext uri="{FF2B5EF4-FFF2-40B4-BE49-F238E27FC236}">
                <a16:creationId xmlns:a16="http://schemas.microsoft.com/office/drawing/2014/main" id="{9C9ACB57-6B97-44AA-B8E5-27972A79EB67}"/>
              </a:ext>
            </a:extLst>
          </p:cNvPr>
          <p:cNvSpPr>
            <a:spLocks noGrp="1"/>
          </p:cNvSpPr>
          <p:nvPr>
            <p:ph type="subTitle" idx="1"/>
          </p:nvPr>
        </p:nvSpPr>
        <p:spPr>
          <a:xfrm>
            <a:off x="2695194" y="4192746"/>
            <a:ext cx="6801612" cy="1239894"/>
          </a:xfrm>
        </p:spPr>
        <p:txBody>
          <a:bodyPr/>
          <a:lstStyle/>
          <a:p>
            <a:r>
              <a:rPr lang="pl-PL" dirty="0">
                <a:solidFill>
                  <a:schemeClr val="tx1"/>
                </a:solidFill>
                <a:latin typeface="Gill Sans MT" panose="020B0502020104020203" pitchFamily="34" charset="-18"/>
                <a:cs typeface="Times New Roman" panose="02020603050405020304" pitchFamily="18" charset="0"/>
              </a:rPr>
              <a:t>Mateusz Gomulski</a:t>
            </a:r>
          </a:p>
          <a:p>
            <a:endParaRPr lang="pl-PL" dirty="0">
              <a:latin typeface="Gill Sans MT" panose="020B0502020104020203" pitchFamily="34" charset="-18"/>
            </a:endParaRPr>
          </a:p>
        </p:txBody>
      </p:sp>
      <p:sp>
        <p:nvSpPr>
          <p:cNvPr id="5" name="Tytuł 4">
            <a:extLst>
              <a:ext uri="{FF2B5EF4-FFF2-40B4-BE49-F238E27FC236}">
                <a16:creationId xmlns:a16="http://schemas.microsoft.com/office/drawing/2014/main" id="{DB606C0C-95A0-4BF5-8014-F47001A7D737}"/>
              </a:ext>
            </a:extLst>
          </p:cNvPr>
          <p:cNvSpPr>
            <a:spLocks noGrp="1"/>
          </p:cNvSpPr>
          <p:nvPr>
            <p:ph type="ctrTitle"/>
          </p:nvPr>
        </p:nvSpPr>
        <p:spPr>
          <a:xfrm>
            <a:off x="1109709" y="2386744"/>
            <a:ext cx="10164931" cy="1645920"/>
          </a:xfrm>
        </p:spPr>
        <p:txBody>
          <a:bodyPr>
            <a:normAutofit fontScale="90000"/>
          </a:bodyPr>
          <a:lstStyle/>
          <a:p>
            <a:r>
              <a:rPr lang="pl-PL" dirty="0"/>
              <a:t>Zastosowanie głębokich sieci neuronowych do detekcji budynków na zdjęciach lotniczych</a:t>
            </a:r>
          </a:p>
        </p:txBody>
      </p:sp>
    </p:spTree>
    <p:extLst>
      <p:ext uri="{BB962C8B-B14F-4D97-AF65-F5344CB8AC3E}">
        <p14:creationId xmlns:p14="http://schemas.microsoft.com/office/powerpoint/2010/main" val="895714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9721BF3C-14BD-4BCD-B4AF-801203FB22CD}"/>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060492" y="0"/>
            <a:ext cx="6071016" cy="6858000"/>
          </a:xfrm>
          <a:prstGeom prst="rect">
            <a:avLst/>
          </a:prstGeom>
        </p:spPr>
      </p:pic>
    </p:spTree>
    <p:extLst>
      <p:ext uri="{BB962C8B-B14F-4D97-AF65-F5344CB8AC3E}">
        <p14:creationId xmlns:p14="http://schemas.microsoft.com/office/powerpoint/2010/main" val="797379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10" name="Tytuł 1">
            <a:extLst>
              <a:ext uri="{FF2B5EF4-FFF2-40B4-BE49-F238E27FC236}">
                <a16:creationId xmlns:a16="http://schemas.microsoft.com/office/drawing/2014/main" id="{C15560D6-C275-4B4B-B837-8858854883F4}"/>
              </a:ext>
            </a:extLst>
          </p:cNvPr>
          <p:cNvSpPr>
            <a:spLocks noGrp="1"/>
          </p:cNvSpPr>
          <p:nvPr>
            <p:ph type="title"/>
          </p:nvPr>
        </p:nvSpPr>
        <p:spPr>
          <a:xfrm>
            <a:off x="2231136" y="370085"/>
            <a:ext cx="7729728" cy="713188"/>
          </a:xfrm>
        </p:spPr>
        <p:txBody>
          <a:bodyPr>
            <a:normAutofit/>
          </a:bodyPr>
          <a:lstStyle/>
          <a:p>
            <a:r>
              <a:rPr lang="pl-PL" sz="2200" dirty="0"/>
              <a:t>Trenowanie sieci GML-Net</a:t>
            </a:r>
          </a:p>
        </p:txBody>
      </p:sp>
      <p:sp>
        <p:nvSpPr>
          <p:cNvPr id="7" name="Symbol zastępczy zawartości 2">
            <a:extLst>
              <a:ext uri="{FF2B5EF4-FFF2-40B4-BE49-F238E27FC236}">
                <a16:creationId xmlns:a16="http://schemas.microsoft.com/office/drawing/2014/main" id="{A803D6DB-02E5-495C-9DA5-42BA39889062}"/>
              </a:ext>
            </a:extLst>
          </p:cNvPr>
          <p:cNvSpPr txBox="1">
            <a:spLocks/>
          </p:cNvSpPr>
          <p:nvPr/>
        </p:nvSpPr>
        <p:spPr>
          <a:xfrm>
            <a:off x="741680" y="1475266"/>
            <a:ext cx="10779760" cy="5220173"/>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Sieć GML-Net została wytrenowana przy pomocy funkcji straty stanowiącej ważoną sumę: binarnej entropii skrośnej (BCE), Dice Loss (DL) oraz Lovász Hinge Loss (LHL). Po przeprowadzeniu licznych eksperymentów, ustalono iż optymalne wagi poszczególnych części funkcji straty to: 0,3 dla BCE, 0,4 dla DL oraz 0,3 dla LHL:</a:t>
            </a:r>
          </a:p>
          <a:p>
            <a:pPr marL="0" indent="0" algn="ctr">
              <a:buNone/>
            </a:pPr>
            <a:r>
              <a:rPr lang="pl-PL" dirty="0"/>
              <a:t>LF = 0,3 * BCE + 0,4 * DL + 0,3 * LHL</a:t>
            </a:r>
          </a:p>
          <a:p>
            <a:pPr marL="0" indent="0" algn="just">
              <a:buNone/>
            </a:pPr>
            <a:endParaRPr lang="pl-PL" dirty="0"/>
          </a:p>
          <a:p>
            <a:pPr marL="0" indent="0" algn="just">
              <a:buNone/>
            </a:pPr>
            <a:r>
              <a:rPr lang="pl-PL" dirty="0"/>
              <a:t>Po przeprowadzeniu eksperymentów z kilkoma różnymi optymalizatorami oraz po przeanalizowaniu literatury badawczej, jako optymalizator najlepiej realizujący trenowanie sieci </a:t>
            </a:r>
            <a:r>
              <a:rPr lang="pl-PL" i="1" dirty="0"/>
              <a:t>GML-Net</a:t>
            </a:r>
            <a:r>
              <a:rPr lang="pl-PL" dirty="0"/>
              <a:t> wybrano optymalizator </a:t>
            </a:r>
            <a:r>
              <a:rPr lang="pl-PL" i="1" dirty="0"/>
              <a:t>SGD</a:t>
            </a:r>
            <a:r>
              <a:rPr lang="pl-PL" dirty="0"/>
              <a:t> z początkową stopą uczenia na poziomie 0,01, </a:t>
            </a:r>
            <a:r>
              <a:rPr lang="pl-PL" dirty="0" err="1"/>
              <a:t>momentum</a:t>
            </a:r>
            <a:r>
              <a:rPr lang="pl-PL" dirty="0"/>
              <a:t> o wartości 0,9 i spadkiem wag równym 0,0005. Jako </a:t>
            </a:r>
            <a:r>
              <a:rPr lang="pl-PL" i="1" dirty="0" err="1"/>
              <a:t>scheduler</a:t>
            </a:r>
            <a:r>
              <a:rPr lang="pl-PL" dirty="0"/>
              <a:t> wybrano </a:t>
            </a:r>
            <a:r>
              <a:rPr lang="pl-PL" i="1" dirty="0" err="1"/>
              <a:t>ReduceLROnPlateau</a:t>
            </a:r>
            <a:r>
              <a:rPr lang="pl-PL" i="1" dirty="0"/>
              <a:t> </a:t>
            </a:r>
            <a:r>
              <a:rPr lang="pl-PL" dirty="0"/>
              <a:t>ze spadkiem uczenia realizowanym poprzez przemnożenie aktualnej stopy uczenia przez 0,5 przy pięciu epokach bez poprawy stopy uczenia na zbiorze walidacyjnym.</a:t>
            </a:r>
          </a:p>
          <a:p>
            <a:pPr marL="0" indent="0" algn="just">
              <a:buNone/>
            </a:pPr>
            <a:endParaRPr lang="pl-PL" dirty="0"/>
          </a:p>
          <a:p>
            <a:pPr marL="0" indent="0" algn="just">
              <a:buNone/>
            </a:pPr>
            <a:r>
              <a:rPr lang="pl-PL" dirty="0"/>
              <a:t>Przez cały okres trenowania sieci </a:t>
            </a:r>
            <a:r>
              <a:rPr lang="pl-PL" i="1" dirty="0"/>
              <a:t>GML-Net</a:t>
            </a:r>
            <a:r>
              <a:rPr lang="pl-PL" dirty="0"/>
              <a:t> wartość łącznej funkcji straty na zbiorze </a:t>
            </a:r>
            <a:r>
              <a:rPr lang="pl-PL" dirty="0" err="1"/>
              <a:t>walidacjnym</a:t>
            </a:r>
            <a:r>
              <a:rPr lang="pl-PL" dirty="0"/>
              <a:t> utrzymywała się poniżej wartości łącznej funkcji straty na zbiorze treningowym. Można to tłumaczyć tym, iż zbiór walidacyjny jest kilkukrotnie mniejszy od zbioru treningowego, może więc charakteryzować się mniejszą zmiennością i stąd generować nieznacznie lepsze wyniki. W czasie treningu nie dochodzi do przetrenowania sieci - zastosowanie silnej augmentacji danych, przyczyniło się do uzyskania wystarczającej odporności modelu na ten problem.</a:t>
            </a:r>
          </a:p>
          <a:p>
            <a:pPr marL="0" indent="0" algn="just">
              <a:buNone/>
            </a:pPr>
            <a:endParaRPr lang="pl-PL" dirty="0"/>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spTree>
    <p:extLst>
      <p:ext uri="{BB962C8B-B14F-4D97-AF65-F5344CB8AC3E}">
        <p14:creationId xmlns:p14="http://schemas.microsoft.com/office/powerpoint/2010/main" val="4134561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4" name="Symbol zastępczy tekstu 3">
            <a:extLst>
              <a:ext uri="{FF2B5EF4-FFF2-40B4-BE49-F238E27FC236}">
                <a16:creationId xmlns:a16="http://schemas.microsoft.com/office/drawing/2014/main" id="{CDDEB3C4-438F-494E-BBB2-889A7FEE114B}"/>
              </a:ext>
            </a:extLst>
          </p:cNvPr>
          <p:cNvSpPr txBox="1">
            <a:spLocks/>
          </p:cNvSpPr>
          <p:nvPr/>
        </p:nvSpPr>
        <p:spPr>
          <a:xfrm>
            <a:off x="355600" y="1614586"/>
            <a:ext cx="5246209" cy="5023695"/>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endParaRPr lang="pl-PL" i="1" dirty="0"/>
          </a:p>
        </p:txBody>
      </p:sp>
      <p:pic>
        <p:nvPicPr>
          <p:cNvPr id="6" name="Obraz 5">
            <a:extLst>
              <a:ext uri="{FF2B5EF4-FFF2-40B4-BE49-F238E27FC236}">
                <a16:creationId xmlns:a16="http://schemas.microsoft.com/office/drawing/2014/main" id="{BB24053F-9F5D-4B5C-833C-B2824D6FF3AA}"/>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0" y="368599"/>
            <a:ext cx="12192000" cy="6120801"/>
          </a:xfrm>
          <a:prstGeom prst="rect">
            <a:avLst/>
          </a:prstGeom>
        </p:spPr>
      </p:pic>
    </p:spTree>
    <p:extLst>
      <p:ext uri="{BB962C8B-B14F-4D97-AF65-F5344CB8AC3E}">
        <p14:creationId xmlns:p14="http://schemas.microsoft.com/office/powerpoint/2010/main" val="2915207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1">
            <a:extLst>
              <a:ext uri="{FF2B5EF4-FFF2-40B4-BE49-F238E27FC236}">
                <a16:creationId xmlns:a16="http://schemas.microsoft.com/office/drawing/2014/main" id="{BAC62A58-9CCB-415E-8466-63682447C36E}"/>
              </a:ext>
            </a:extLst>
          </p:cNvPr>
          <p:cNvSpPr>
            <a:spLocks noGrp="1"/>
          </p:cNvSpPr>
          <p:nvPr>
            <p:ph type="title"/>
          </p:nvPr>
        </p:nvSpPr>
        <p:spPr>
          <a:xfrm>
            <a:off x="406401" y="253492"/>
            <a:ext cx="5195408" cy="1158748"/>
          </a:xfrm>
        </p:spPr>
        <p:txBody>
          <a:bodyPr>
            <a:noAutofit/>
          </a:bodyPr>
          <a:lstStyle/>
          <a:p>
            <a:r>
              <a:rPr lang="pl-PL" sz="2200" dirty="0"/>
              <a:t>Wyniki uzyskane na zbiorze wAlidacyjnym dla Masek o rozdzielczości 256x256</a:t>
            </a:r>
          </a:p>
        </p:txBody>
      </p:sp>
      <p:sp>
        <p:nvSpPr>
          <p:cNvPr id="5" name="Symbol zastępczy tekstu 3">
            <a:extLst>
              <a:ext uri="{FF2B5EF4-FFF2-40B4-BE49-F238E27FC236}">
                <a16:creationId xmlns:a16="http://schemas.microsoft.com/office/drawing/2014/main" id="{63BF3B21-E19D-44D0-9C92-4629399C54C1}"/>
              </a:ext>
            </a:extLst>
          </p:cNvPr>
          <p:cNvSpPr txBox="1">
            <a:spLocks/>
          </p:cNvSpPr>
          <p:nvPr/>
        </p:nvSpPr>
        <p:spPr>
          <a:xfrm>
            <a:off x="406400" y="1614586"/>
            <a:ext cx="5195409" cy="5023695"/>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Najlepszy wynik pod kątem łącznej straty na zbiorze walidacyjnym, sieć </a:t>
            </a:r>
            <a:r>
              <a:rPr lang="pl-PL" i="1" dirty="0"/>
              <a:t>GML-Net</a:t>
            </a:r>
            <a:r>
              <a:rPr lang="pl-PL" dirty="0"/>
              <a:t> uzyskała po 155 epokach obliczeniowych.  Średni czas przeliczenia jednej epoki na karcie graficznej </a:t>
            </a:r>
            <a:r>
              <a:rPr lang="pl-PL" dirty="0" err="1"/>
              <a:t>Nvidia</a:t>
            </a:r>
            <a:r>
              <a:rPr lang="pl-PL" dirty="0"/>
              <a:t> Tesla V100 wyniósł około 7,5 minuty.</a:t>
            </a:r>
          </a:p>
          <a:p>
            <a:pPr marL="0" indent="0" algn="just">
              <a:buNone/>
            </a:pPr>
            <a:endParaRPr lang="pl-PL" dirty="0"/>
          </a:p>
          <a:p>
            <a:pPr marL="0" indent="0" algn="just">
              <a:buNone/>
            </a:pPr>
            <a:r>
              <a:rPr lang="pl-PL" dirty="0"/>
              <a:t>Wartość łącznej funkcji strat dla najlepszej epoki wyniosła 0,2224, a uzyskane metryki były na poziomie: </a:t>
            </a:r>
            <a:r>
              <a:rPr lang="pl-PL" i="1" dirty="0"/>
              <a:t>OA</a:t>
            </a:r>
            <a:r>
              <a:rPr lang="pl-PL" dirty="0"/>
              <a:t> = 97,08%, </a:t>
            </a:r>
            <a:r>
              <a:rPr lang="pl-PL" i="1" dirty="0"/>
              <a:t>IoU</a:t>
            </a:r>
            <a:r>
              <a:rPr lang="pl-PL" dirty="0"/>
              <a:t> = 82,42%, </a:t>
            </a:r>
            <a:r>
              <a:rPr lang="pl-PL" i="1" dirty="0"/>
              <a:t>F1S</a:t>
            </a:r>
            <a:r>
              <a:rPr lang="pl-PL" dirty="0"/>
              <a:t> = 88,22%, </a:t>
            </a:r>
            <a:r>
              <a:rPr lang="pl-PL" i="1" dirty="0"/>
              <a:t>SSIM</a:t>
            </a:r>
            <a:r>
              <a:rPr lang="pl-PL" dirty="0"/>
              <a:t> = 95,46%. </a:t>
            </a:r>
          </a:p>
          <a:p>
            <a:pPr marL="0" indent="0" algn="just">
              <a:buNone/>
            </a:pPr>
            <a:endParaRPr lang="pl-PL" dirty="0"/>
          </a:p>
          <a:p>
            <a:pPr marL="0" indent="0" algn="just">
              <a:buNone/>
            </a:pPr>
            <a:r>
              <a:rPr lang="pl-PL" dirty="0"/>
              <a:t>Uzyskane wartości metryk można uznać za satysfakcjonujące patrząc przez pryzmat wyników uzyskiwanych przez modele zaprezentowane w literaturze dotyczącej detekcji budynków na zdjęciach lotniczych.</a:t>
            </a:r>
          </a:p>
        </p:txBody>
      </p:sp>
      <p:pic>
        <p:nvPicPr>
          <p:cNvPr id="7" name="Obraz 6" descr="Obraz zawierający tekst&#10;&#10;Opis wygenerowany automatycznie">
            <a:extLst>
              <a:ext uri="{FF2B5EF4-FFF2-40B4-BE49-F238E27FC236}">
                <a16:creationId xmlns:a16="http://schemas.microsoft.com/office/drawing/2014/main" id="{89263FB9-9791-4DD8-873D-C61B3BC4D0F6}"/>
              </a:ext>
            </a:extLst>
          </p:cNvPr>
          <p:cNvPicPr>
            <a:picLocks noChangeAspect="1"/>
          </p:cNvPicPr>
          <p:nvPr/>
        </p:nvPicPr>
        <p:blipFill>
          <a:blip r:embed="rId2"/>
          <a:stretch>
            <a:fillRect/>
          </a:stretch>
        </p:blipFill>
        <p:spPr>
          <a:xfrm>
            <a:off x="6223903" y="1904813"/>
            <a:ext cx="5425460" cy="2768788"/>
          </a:xfrm>
          <a:prstGeom prst="rect">
            <a:avLst/>
          </a:prstGeom>
        </p:spPr>
      </p:pic>
      <p:sp>
        <p:nvSpPr>
          <p:cNvPr id="9" name="pole tekstowe 8">
            <a:extLst>
              <a:ext uri="{FF2B5EF4-FFF2-40B4-BE49-F238E27FC236}">
                <a16:creationId xmlns:a16="http://schemas.microsoft.com/office/drawing/2014/main" id="{05991D14-F166-4124-8AEC-CB2139B2B855}"/>
              </a:ext>
            </a:extLst>
          </p:cNvPr>
          <p:cNvSpPr txBox="1"/>
          <p:nvPr/>
        </p:nvSpPr>
        <p:spPr>
          <a:xfrm>
            <a:off x="6996073" y="1309878"/>
            <a:ext cx="3881120" cy="584775"/>
          </a:xfrm>
          <a:prstGeom prst="rect">
            <a:avLst/>
          </a:prstGeom>
          <a:noFill/>
        </p:spPr>
        <p:txBody>
          <a:bodyPr wrap="square" rtlCol="0">
            <a:spAutoFit/>
          </a:bodyPr>
          <a:lstStyle/>
          <a:p>
            <a:pPr algn="ctr"/>
            <a:r>
              <a:rPr lang="pl-PL" sz="1600" b="1" dirty="0"/>
              <a:t>Podsumowanie najlepszej epoki uzyskanej przez sieć </a:t>
            </a:r>
            <a:r>
              <a:rPr lang="pl-PL" sz="1600" b="1" i="1" dirty="0"/>
              <a:t>GML-Net</a:t>
            </a:r>
            <a:endParaRPr lang="pl-PL" sz="1600" b="1" dirty="0"/>
          </a:p>
        </p:txBody>
      </p:sp>
    </p:spTree>
    <p:extLst>
      <p:ext uri="{BB962C8B-B14F-4D97-AF65-F5344CB8AC3E}">
        <p14:creationId xmlns:p14="http://schemas.microsoft.com/office/powerpoint/2010/main" val="1807631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F45A6150-85A5-4FE0-A791-3D92FEF9A7FA}"/>
              </a:ext>
            </a:extLst>
          </p:cNvPr>
          <p:cNvSpPr txBox="1">
            <a:spLocks/>
          </p:cNvSpPr>
          <p:nvPr/>
        </p:nvSpPr>
        <p:spPr bwMode="blackWhite">
          <a:xfrm>
            <a:off x="426720" y="219719"/>
            <a:ext cx="5175089" cy="1134640"/>
          </a:xfrm>
          <a:prstGeom prst="rect">
            <a:avLst/>
          </a:prstGeom>
          <a:solidFill>
            <a:srgbClr val="FFFFFF"/>
          </a:solidFill>
          <a:ln w="38100" cap="sq">
            <a:solidFill>
              <a:srgbClr val="404040"/>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pl-PL" sz="2200" dirty="0"/>
              <a:t>Generowanie predykcji dla 1444 PODPRóbek Zdjęć WaLIDACYJNYCH</a:t>
            </a:r>
          </a:p>
        </p:txBody>
      </p:sp>
      <p:sp>
        <p:nvSpPr>
          <p:cNvPr id="4" name="Symbol zastępczy tekstu 3">
            <a:extLst>
              <a:ext uri="{FF2B5EF4-FFF2-40B4-BE49-F238E27FC236}">
                <a16:creationId xmlns:a16="http://schemas.microsoft.com/office/drawing/2014/main" id="{14FE5D64-936F-46DA-AAA7-9B9AB1B357F3}"/>
              </a:ext>
            </a:extLst>
          </p:cNvPr>
          <p:cNvSpPr txBox="1">
            <a:spLocks/>
          </p:cNvSpPr>
          <p:nvPr/>
        </p:nvSpPr>
        <p:spPr>
          <a:xfrm>
            <a:off x="426720" y="1614586"/>
            <a:ext cx="5175089" cy="5131654"/>
          </a:xfrm>
          <a:prstGeom prst="rect">
            <a:avLst/>
          </a:prstGeom>
        </p:spPr>
        <p:txBody>
          <a:bodyPr>
            <a:normAutofit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W związku z tym, iż celem omawianego w bieżącej pracy badania własnego było skonstruowanie głębokiej sieci neuronowej, która umożliwi efektywną detekcję zabudowań na zdjęciach lotniczych o wysokiej rozdzielczości, konieczne stało się wypracowanie procesu, który umożliwi predykcję masek o rozdzielczości 5000x5000.</a:t>
            </a:r>
          </a:p>
          <a:p>
            <a:pPr marL="0" indent="0" algn="just">
              <a:buNone/>
            </a:pPr>
            <a:endParaRPr lang="pl-PL" dirty="0"/>
          </a:p>
          <a:p>
            <a:pPr marL="0" indent="0" algn="just">
              <a:buNone/>
            </a:pPr>
            <a:r>
              <a:rPr lang="pl-PL" dirty="0"/>
              <a:t>Aby to zrobić postanowiono wygenerować predykcje dla podpróbek o rozdzielczości 256x256 a następnie te podpróbki miały zostać połączone w jedną łączną maskę o rozdzielczości 5000x5000.</a:t>
            </a:r>
          </a:p>
          <a:p>
            <a:pPr marL="0" indent="0" algn="just">
              <a:buNone/>
            </a:pPr>
            <a:endParaRPr lang="pl-PL" dirty="0"/>
          </a:p>
          <a:p>
            <a:pPr marL="0" indent="0" algn="just">
              <a:buNone/>
            </a:pPr>
            <a:r>
              <a:rPr lang="pl-PL" dirty="0"/>
              <a:t>Każde zdjęcie zostało podzielone na 1444 nakładające się podpróbki, szerokość nakładania się ustalono na połowę wymiaru podpróbki. Każda podpróbka została przepuszczona przez sieć </a:t>
            </a:r>
            <a:r>
              <a:rPr lang="pl-PL" i="1" dirty="0"/>
              <a:t>GML-Net</a:t>
            </a:r>
            <a:r>
              <a:rPr lang="pl-PL" dirty="0"/>
              <a:t> w celu wygenerowania dla niej maski. </a:t>
            </a:r>
          </a:p>
        </p:txBody>
      </p:sp>
      <p:sp>
        <p:nvSpPr>
          <p:cNvPr id="9" name="pole tekstowe 8">
            <a:extLst>
              <a:ext uri="{FF2B5EF4-FFF2-40B4-BE49-F238E27FC236}">
                <a16:creationId xmlns:a16="http://schemas.microsoft.com/office/drawing/2014/main" id="{BBB5F267-73C2-4CD5-98B8-12F9D9E3742D}"/>
              </a:ext>
            </a:extLst>
          </p:cNvPr>
          <p:cNvSpPr txBox="1"/>
          <p:nvPr/>
        </p:nvSpPr>
        <p:spPr>
          <a:xfrm>
            <a:off x="6437024" y="448485"/>
            <a:ext cx="5175088" cy="338554"/>
          </a:xfrm>
          <a:prstGeom prst="rect">
            <a:avLst/>
          </a:prstGeom>
          <a:noFill/>
        </p:spPr>
        <p:txBody>
          <a:bodyPr wrap="square" rtlCol="0">
            <a:spAutoFit/>
          </a:bodyPr>
          <a:lstStyle/>
          <a:p>
            <a:pPr algn="ctr"/>
            <a:r>
              <a:rPr lang="pl-PL" sz="1600" b="1" dirty="0"/>
              <a:t>Przykładowe zdjęcie rozbite na 1444 podpróbki</a:t>
            </a:r>
          </a:p>
        </p:txBody>
      </p:sp>
      <p:pic>
        <p:nvPicPr>
          <p:cNvPr id="5" name="Obraz 4">
            <a:extLst>
              <a:ext uri="{FF2B5EF4-FFF2-40B4-BE49-F238E27FC236}">
                <a16:creationId xmlns:a16="http://schemas.microsoft.com/office/drawing/2014/main" id="{415BEF17-7BDC-40D6-96F5-2E596B2A907F}"/>
              </a:ext>
            </a:extLst>
          </p:cNvPr>
          <p:cNvPicPr>
            <a:picLocks noChangeAspect="1"/>
          </p:cNvPicPr>
          <p:nvPr/>
        </p:nvPicPr>
        <p:blipFill>
          <a:blip r:embed="rId2"/>
          <a:stretch>
            <a:fillRect/>
          </a:stretch>
        </p:blipFill>
        <p:spPr>
          <a:xfrm>
            <a:off x="6304859" y="891912"/>
            <a:ext cx="5439418" cy="5303432"/>
          </a:xfrm>
          <a:prstGeom prst="rect">
            <a:avLst/>
          </a:prstGeom>
        </p:spPr>
      </p:pic>
    </p:spTree>
    <p:extLst>
      <p:ext uri="{BB962C8B-B14F-4D97-AF65-F5344CB8AC3E}">
        <p14:creationId xmlns:p14="http://schemas.microsoft.com/office/powerpoint/2010/main" val="3205658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4" name="Symbol zastępczy tekstu 3">
            <a:extLst>
              <a:ext uri="{FF2B5EF4-FFF2-40B4-BE49-F238E27FC236}">
                <a16:creationId xmlns:a16="http://schemas.microsoft.com/office/drawing/2014/main" id="{CDDEB3C4-438F-494E-BBB2-889A7FEE114B}"/>
              </a:ext>
            </a:extLst>
          </p:cNvPr>
          <p:cNvSpPr txBox="1">
            <a:spLocks/>
          </p:cNvSpPr>
          <p:nvPr/>
        </p:nvSpPr>
        <p:spPr>
          <a:xfrm>
            <a:off x="355600" y="1614586"/>
            <a:ext cx="5246209" cy="5023695"/>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endParaRPr lang="pl-PL" i="1" dirty="0"/>
          </a:p>
        </p:txBody>
      </p:sp>
      <p:sp>
        <p:nvSpPr>
          <p:cNvPr id="8" name="Tytuł 1">
            <a:extLst>
              <a:ext uri="{FF2B5EF4-FFF2-40B4-BE49-F238E27FC236}">
                <a16:creationId xmlns:a16="http://schemas.microsoft.com/office/drawing/2014/main" id="{128D4B60-09BE-464A-BE10-7208C17CFAC4}"/>
              </a:ext>
            </a:extLst>
          </p:cNvPr>
          <p:cNvSpPr>
            <a:spLocks noGrp="1"/>
          </p:cNvSpPr>
          <p:nvPr>
            <p:ph type="title"/>
          </p:nvPr>
        </p:nvSpPr>
        <p:spPr>
          <a:xfrm>
            <a:off x="406401" y="253492"/>
            <a:ext cx="5195408" cy="1158748"/>
          </a:xfrm>
        </p:spPr>
        <p:txBody>
          <a:bodyPr>
            <a:noAutofit/>
          </a:bodyPr>
          <a:lstStyle/>
          <a:p>
            <a:r>
              <a:rPr lang="pl-PL" sz="2200" dirty="0"/>
              <a:t>Łączenie  1444 Predykcji w jedną łączną maskę 5000x5000 </a:t>
            </a:r>
          </a:p>
        </p:txBody>
      </p:sp>
      <p:sp>
        <p:nvSpPr>
          <p:cNvPr id="5" name="Symbol zastępczy tekstu 3">
            <a:extLst>
              <a:ext uri="{FF2B5EF4-FFF2-40B4-BE49-F238E27FC236}">
                <a16:creationId xmlns:a16="http://schemas.microsoft.com/office/drawing/2014/main" id="{DE8BC556-3784-4767-B7A4-1166FCC47E35}"/>
              </a:ext>
            </a:extLst>
          </p:cNvPr>
          <p:cNvSpPr txBox="1">
            <a:spLocks/>
          </p:cNvSpPr>
          <p:nvPr/>
        </p:nvSpPr>
        <p:spPr>
          <a:xfrm>
            <a:off x="406400" y="1614586"/>
            <a:ext cx="5195409" cy="5023695"/>
          </a:xfrm>
          <a:prstGeom prst="rect">
            <a:avLst/>
          </a:prstGeom>
        </p:spPr>
        <p:txBody>
          <a:bodyPr>
            <a:normAutofit fontScale="925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Aby móc efektywnie połączyć uzyskane 1444 predykcje w jedną łączną maskę o rozdzielczości 5000x5000 postanowiono skorzystać z dwuwymiarowych okien Hanna.</a:t>
            </a:r>
          </a:p>
          <a:p>
            <a:pPr marL="0" indent="0" algn="just">
              <a:buNone/>
            </a:pPr>
            <a:endParaRPr lang="pl-PL" dirty="0"/>
          </a:p>
          <a:p>
            <a:pPr marL="0" indent="0" algn="just">
              <a:buNone/>
            </a:pPr>
            <a:r>
              <a:rPr lang="pl-PL" dirty="0"/>
              <a:t>Predykcje uzyskane dla poszczególnych podpróbek były przemnażane przez dwuwymiarowe okna Hanna, stanowiące </a:t>
            </a:r>
            <a:r>
              <a:rPr lang="pl-PL" i="1" dirty="0"/>
              <a:t>de facto </a:t>
            </a:r>
            <a:r>
              <a:rPr lang="pl-PL" dirty="0"/>
              <a:t>macierze wag, które główny nacisk kładły na predykcje znajdujące się w środku podpróbki (bazowa wersja okna Hanna 2D) - w ten sposób redukowany był efekt złych predykcji krawędzi.</a:t>
            </a:r>
          </a:p>
          <a:p>
            <a:pPr marL="0" indent="0" algn="just">
              <a:buNone/>
            </a:pPr>
            <a:endParaRPr lang="pl-PL" dirty="0"/>
          </a:p>
          <a:p>
            <a:pPr marL="0" indent="0" algn="just">
              <a:buNone/>
            </a:pPr>
            <a:r>
              <a:rPr lang="pl-PL" dirty="0"/>
              <a:t>Dla sytuacji, w których predykcja pochodziła z podpróbki znajdującej się na krawędzi zdjęcia walidacyjnego zdefiniowano 8 dodatkowych wariantów okna Hanna 2D, tak żeby w takich przypadkach nacisk został położony na predykcje znajdujące się na krawędziach podpróbki.</a:t>
            </a:r>
          </a:p>
        </p:txBody>
      </p:sp>
      <p:pic>
        <p:nvPicPr>
          <p:cNvPr id="6" name="Obraz 5">
            <a:extLst>
              <a:ext uri="{FF2B5EF4-FFF2-40B4-BE49-F238E27FC236}">
                <a16:creationId xmlns:a16="http://schemas.microsoft.com/office/drawing/2014/main" id="{F401E9F6-C6CA-4689-A216-D35E8B104B31}"/>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6461489" y="1253189"/>
            <a:ext cx="5324110" cy="5227274"/>
          </a:xfrm>
          <a:prstGeom prst="rect">
            <a:avLst/>
          </a:prstGeom>
        </p:spPr>
      </p:pic>
      <p:sp>
        <p:nvSpPr>
          <p:cNvPr id="13" name="pole tekstowe 12">
            <a:extLst>
              <a:ext uri="{FF2B5EF4-FFF2-40B4-BE49-F238E27FC236}">
                <a16:creationId xmlns:a16="http://schemas.microsoft.com/office/drawing/2014/main" id="{80334CF2-01A1-4A52-8C9B-F71DE1786496}"/>
              </a:ext>
            </a:extLst>
          </p:cNvPr>
          <p:cNvSpPr txBox="1"/>
          <p:nvPr/>
        </p:nvSpPr>
        <p:spPr>
          <a:xfrm>
            <a:off x="6386980" y="514525"/>
            <a:ext cx="5398619" cy="738664"/>
          </a:xfrm>
          <a:prstGeom prst="rect">
            <a:avLst/>
          </a:prstGeom>
          <a:noFill/>
        </p:spPr>
        <p:txBody>
          <a:bodyPr wrap="square" rtlCol="0">
            <a:spAutoFit/>
          </a:bodyPr>
          <a:lstStyle/>
          <a:p>
            <a:pPr algn="ctr"/>
            <a:r>
              <a:rPr lang="pl-PL" sz="1400" b="1" dirty="0"/>
              <a:t>Wizualizacja dziewięciu okien Hanna 2D służących do właściwego ważenia predykcji poszczególnych fragmentów zdjęć walidacyjnych</a:t>
            </a:r>
          </a:p>
        </p:txBody>
      </p:sp>
    </p:spTree>
    <p:extLst>
      <p:ext uri="{BB962C8B-B14F-4D97-AF65-F5344CB8AC3E}">
        <p14:creationId xmlns:p14="http://schemas.microsoft.com/office/powerpoint/2010/main" val="3748966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1">
            <a:extLst>
              <a:ext uri="{FF2B5EF4-FFF2-40B4-BE49-F238E27FC236}">
                <a16:creationId xmlns:a16="http://schemas.microsoft.com/office/drawing/2014/main" id="{BAC62A58-9CCB-415E-8466-63682447C36E}"/>
              </a:ext>
            </a:extLst>
          </p:cNvPr>
          <p:cNvSpPr>
            <a:spLocks noGrp="1"/>
          </p:cNvSpPr>
          <p:nvPr>
            <p:ph type="title"/>
          </p:nvPr>
        </p:nvSpPr>
        <p:spPr>
          <a:xfrm>
            <a:off x="406401" y="253492"/>
            <a:ext cx="5195408" cy="1158748"/>
          </a:xfrm>
        </p:spPr>
        <p:txBody>
          <a:bodyPr>
            <a:noAutofit/>
          </a:bodyPr>
          <a:lstStyle/>
          <a:p>
            <a:r>
              <a:rPr lang="pl-PL" sz="2200" dirty="0"/>
              <a:t>Wyniki uzyskane na zbiorze wAlidacyjnym dla Masek o rozdzielczości 5000x5000</a:t>
            </a:r>
          </a:p>
        </p:txBody>
      </p:sp>
      <p:sp>
        <p:nvSpPr>
          <p:cNvPr id="5" name="Symbol zastępczy tekstu 3">
            <a:extLst>
              <a:ext uri="{FF2B5EF4-FFF2-40B4-BE49-F238E27FC236}">
                <a16:creationId xmlns:a16="http://schemas.microsoft.com/office/drawing/2014/main" id="{63BF3B21-E19D-44D0-9C92-4629399C54C1}"/>
              </a:ext>
            </a:extLst>
          </p:cNvPr>
          <p:cNvSpPr txBox="1">
            <a:spLocks/>
          </p:cNvSpPr>
          <p:nvPr/>
        </p:nvSpPr>
        <p:spPr>
          <a:xfrm>
            <a:off x="406401" y="1997597"/>
            <a:ext cx="5195409" cy="3965120"/>
          </a:xfrm>
          <a:prstGeom prst="rect">
            <a:avLst/>
          </a:prstGeom>
        </p:spPr>
        <p:txBody>
          <a:bodyP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Sieć </a:t>
            </a:r>
            <a:r>
              <a:rPr lang="pl-PL" i="1" dirty="0"/>
              <a:t>GML-Net</a:t>
            </a:r>
            <a:r>
              <a:rPr lang="pl-PL" dirty="0"/>
              <a:t> osiągnęła zadowalającą finalną skuteczność na zbiorze walidacyjnym przy predykcji masek o rozmiarach 5000x5000 - uzyskano następujące finalne wartości metryk: </a:t>
            </a:r>
            <a:r>
              <a:rPr lang="pl-PL" i="1" dirty="0"/>
              <a:t>OA</a:t>
            </a:r>
            <a:r>
              <a:rPr lang="pl-PL" dirty="0"/>
              <a:t> = 96,44%, </a:t>
            </a:r>
            <a:r>
              <a:rPr lang="pl-PL" i="1" dirty="0"/>
              <a:t>IoU</a:t>
            </a:r>
            <a:r>
              <a:rPr lang="pl-PL" dirty="0"/>
              <a:t> = 75,97%, </a:t>
            </a:r>
            <a:r>
              <a:rPr lang="pl-PL" i="1" dirty="0"/>
              <a:t>F1S</a:t>
            </a:r>
            <a:r>
              <a:rPr lang="pl-PL" dirty="0"/>
              <a:t> = 86,07% oraz </a:t>
            </a:r>
            <a:r>
              <a:rPr lang="pl-PL" i="1" dirty="0"/>
              <a:t>SSIM</a:t>
            </a:r>
            <a:r>
              <a:rPr lang="pl-PL" dirty="0"/>
              <a:t> = 94,55%. </a:t>
            </a:r>
          </a:p>
          <a:p>
            <a:pPr marL="0" indent="0" algn="just">
              <a:buNone/>
            </a:pPr>
            <a:endParaRPr lang="pl-PL" dirty="0"/>
          </a:p>
          <a:p>
            <a:pPr marL="0" indent="0" algn="just">
              <a:buNone/>
            </a:pPr>
            <a:r>
              <a:rPr lang="pl-PL" dirty="0"/>
              <a:t>Wyniki te zostały uzyskane przy średnim czasie generowania predykcji jednej maski 256x256 na poziomie 0,0003 sekundy oraz średnim czasie generowania predykcji maski łącznego obrazka 5000x5000 na poziomie 15 sekund.</a:t>
            </a:r>
          </a:p>
          <a:p>
            <a:pPr marL="0" indent="0" algn="just">
              <a:buNone/>
            </a:pPr>
            <a:endParaRPr lang="pl-PL" dirty="0"/>
          </a:p>
        </p:txBody>
      </p:sp>
      <p:pic>
        <p:nvPicPr>
          <p:cNvPr id="2" name="Obraz 1">
            <a:extLst>
              <a:ext uri="{FF2B5EF4-FFF2-40B4-BE49-F238E27FC236}">
                <a16:creationId xmlns:a16="http://schemas.microsoft.com/office/drawing/2014/main" id="{4AEEE51B-7AC6-4E5A-8AA9-CFB09BB4865C}"/>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7765354" y="566195"/>
            <a:ext cx="2837272" cy="2862805"/>
          </a:xfrm>
          <a:prstGeom prst="rect">
            <a:avLst/>
          </a:prstGeom>
        </p:spPr>
      </p:pic>
      <p:pic>
        <p:nvPicPr>
          <p:cNvPr id="3" name="Obraz 2">
            <a:extLst>
              <a:ext uri="{FF2B5EF4-FFF2-40B4-BE49-F238E27FC236}">
                <a16:creationId xmlns:a16="http://schemas.microsoft.com/office/drawing/2014/main" id="{43FE234D-9917-45D6-BB7A-3E57BB43D285}"/>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7922775" y="4114859"/>
            <a:ext cx="2522432" cy="2519618"/>
          </a:xfrm>
          <a:prstGeom prst="rect">
            <a:avLst/>
          </a:prstGeom>
        </p:spPr>
      </p:pic>
      <p:sp>
        <p:nvSpPr>
          <p:cNvPr id="11" name="pole tekstowe 10">
            <a:extLst>
              <a:ext uri="{FF2B5EF4-FFF2-40B4-BE49-F238E27FC236}">
                <a16:creationId xmlns:a16="http://schemas.microsoft.com/office/drawing/2014/main" id="{C0E06104-48BF-4DFF-A68B-73D4BD1AA38B}"/>
              </a:ext>
            </a:extLst>
          </p:cNvPr>
          <p:cNvSpPr txBox="1"/>
          <p:nvPr/>
        </p:nvSpPr>
        <p:spPr>
          <a:xfrm>
            <a:off x="7243430" y="197161"/>
            <a:ext cx="3881120" cy="307777"/>
          </a:xfrm>
          <a:prstGeom prst="rect">
            <a:avLst/>
          </a:prstGeom>
          <a:noFill/>
        </p:spPr>
        <p:txBody>
          <a:bodyPr wrap="square" rtlCol="0">
            <a:spAutoFit/>
          </a:bodyPr>
          <a:lstStyle/>
          <a:p>
            <a:pPr algn="ctr"/>
            <a:r>
              <a:rPr lang="pl-PL" sz="1400" b="1" dirty="0"/>
              <a:t>Oryginalna maska (</a:t>
            </a:r>
            <a:r>
              <a:rPr lang="pl-PL" sz="1400" b="1" i="1" dirty="0"/>
              <a:t>ground truth</a:t>
            </a:r>
            <a:r>
              <a:rPr lang="pl-PL" sz="1400" b="1" dirty="0"/>
              <a:t>)</a:t>
            </a:r>
          </a:p>
        </p:txBody>
      </p:sp>
      <p:sp>
        <p:nvSpPr>
          <p:cNvPr id="13" name="pole tekstowe 12">
            <a:extLst>
              <a:ext uri="{FF2B5EF4-FFF2-40B4-BE49-F238E27FC236}">
                <a16:creationId xmlns:a16="http://schemas.microsoft.com/office/drawing/2014/main" id="{A2C836B1-ED85-4FBD-A850-A1F32551EE76}"/>
              </a:ext>
            </a:extLst>
          </p:cNvPr>
          <p:cNvSpPr txBox="1"/>
          <p:nvPr/>
        </p:nvSpPr>
        <p:spPr>
          <a:xfrm>
            <a:off x="7243430" y="3681061"/>
            <a:ext cx="3881120" cy="307777"/>
          </a:xfrm>
          <a:prstGeom prst="rect">
            <a:avLst/>
          </a:prstGeom>
          <a:noFill/>
        </p:spPr>
        <p:txBody>
          <a:bodyPr wrap="square" rtlCol="0">
            <a:spAutoFit/>
          </a:bodyPr>
          <a:lstStyle/>
          <a:p>
            <a:pPr algn="ctr"/>
            <a:r>
              <a:rPr lang="pl-PL" sz="1400" b="1" dirty="0"/>
              <a:t>Maska wygenerowana przez sieć GML-Net</a:t>
            </a:r>
          </a:p>
        </p:txBody>
      </p:sp>
    </p:spTree>
    <p:extLst>
      <p:ext uri="{BB962C8B-B14F-4D97-AF65-F5344CB8AC3E}">
        <p14:creationId xmlns:p14="http://schemas.microsoft.com/office/powerpoint/2010/main" val="1807058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ytuł 1">
            <a:extLst>
              <a:ext uri="{FF2B5EF4-FFF2-40B4-BE49-F238E27FC236}">
                <a16:creationId xmlns:a16="http://schemas.microsoft.com/office/drawing/2014/main" id="{1CEC8B8D-BC89-4256-BFF6-336DCF492C90}"/>
              </a:ext>
            </a:extLst>
          </p:cNvPr>
          <p:cNvSpPr txBox="1">
            <a:spLocks/>
          </p:cNvSpPr>
          <p:nvPr/>
        </p:nvSpPr>
        <p:spPr bwMode="blackWhite">
          <a:xfrm>
            <a:off x="2231136" y="370085"/>
            <a:ext cx="7729728" cy="964194"/>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lnSpcReduction="1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pl-PL" sz="2200" dirty="0"/>
              <a:t>Porównanie metryk jakości predykcji PodPróbki 256x256 vs. Zdjęcia 5000x5000</a:t>
            </a:r>
          </a:p>
        </p:txBody>
      </p:sp>
      <p:sp>
        <p:nvSpPr>
          <p:cNvPr id="7" name="Symbol zastępczy zawartości 2">
            <a:extLst>
              <a:ext uri="{FF2B5EF4-FFF2-40B4-BE49-F238E27FC236}">
                <a16:creationId xmlns:a16="http://schemas.microsoft.com/office/drawing/2014/main" id="{F7834437-B031-426C-B401-DFE331D93BE3}"/>
              </a:ext>
            </a:extLst>
          </p:cNvPr>
          <p:cNvSpPr txBox="1">
            <a:spLocks/>
          </p:cNvSpPr>
          <p:nvPr/>
        </p:nvSpPr>
        <p:spPr>
          <a:xfrm>
            <a:off x="670559" y="3717470"/>
            <a:ext cx="10850880" cy="2034074"/>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Jak można się było spodziewać metryki jakości predykcji modelu wyliczane na poziomie pełnych zdjęć o rozdzielczości 5000x5000 są gorsze od metryk wyliczanych na poziomie podpróbek. </a:t>
            </a:r>
          </a:p>
          <a:p>
            <a:pPr marL="0" indent="0" algn="just">
              <a:buNone/>
            </a:pPr>
            <a:endParaRPr lang="pl-PL" dirty="0"/>
          </a:p>
          <a:p>
            <a:pPr marL="0" indent="0" algn="just">
              <a:buNone/>
            </a:pPr>
            <a:r>
              <a:rPr lang="pl-PL" dirty="0"/>
              <a:t>Ogólna dokładność pogarsza się o 0,64 punktu procentowego, współczynnik podobieństwa Jaccarda spada aż o 6,45 </a:t>
            </a:r>
            <a:r>
              <a:rPr lang="pl-PL" dirty="0" err="1"/>
              <a:t>p.p</a:t>
            </a:r>
            <a:r>
              <a:rPr lang="pl-PL" dirty="0"/>
              <a:t>., wynik F1 jest niższy o 2,35 </a:t>
            </a:r>
            <a:r>
              <a:rPr lang="pl-PL" dirty="0" err="1"/>
              <a:t>p.p</a:t>
            </a:r>
            <a:r>
              <a:rPr lang="pl-PL" dirty="0"/>
              <a:t>. a indeks podobieństwa strukturalnego jest gorszy o 0,91 </a:t>
            </a:r>
            <a:r>
              <a:rPr lang="pl-PL" dirty="0" err="1"/>
              <a:t>p.p</a:t>
            </a:r>
            <a:r>
              <a:rPr lang="pl-PL" dirty="0"/>
              <a:t>.</a:t>
            </a:r>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pic>
        <p:nvPicPr>
          <p:cNvPr id="11" name="Obraz 10" descr="Obraz zawierający stół&#10;&#10;Opis wygenerowany automatycznie">
            <a:extLst>
              <a:ext uri="{FF2B5EF4-FFF2-40B4-BE49-F238E27FC236}">
                <a16:creationId xmlns:a16="http://schemas.microsoft.com/office/drawing/2014/main" id="{F1D9F004-210F-4060-B74D-9A42A4A440D5}"/>
              </a:ext>
            </a:extLst>
          </p:cNvPr>
          <p:cNvPicPr>
            <a:picLocks noChangeAspect="1"/>
          </p:cNvPicPr>
          <p:nvPr/>
        </p:nvPicPr>
        <p:blipFill>
          <a:blip r:embed="rId2"/>
          <a:stretch>
            <a:fillRect/>
          </a:stretch>
        </p:blipFill>
        <p:spPr>
          <a:xfrm>
            <a:off x="1531224" y="1715172"/>
            <a:ext cx="9129551" cy="1539373"/>
          </a:xfrm>
          <a:prstGeom prst="rect">
            <a:avLst/>
          </a:prstGeom>
        </p:spPr>
      </p:pic>
    </p:spTree>
    <p:extLst>
      <p:ext uri="{BB962C8B-B14F-4D97-AF65-F5344CB8AC3E}">
        <p14:creationId xmlns:p14="http://schemas.microsoft.com/office/powerpoint/2010/main" val="900348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4" name="Symbol zastępczy tekstu 3">
            <a:extLst>
              <a:ext uri="{FF2B5EF4-FFF2-40B4-BE49-F238E27FC236}">
                <a16:creationId xmlns:a16="http://schemas.microsoft.com/office/drawing/2014/main" id="{CDDEB3C4-438F-494E-BBB2-889A7FEE114B}"/>
              </a:ext>
            </a:extLst>
          </p:cNvPr>
          <p:cNvSpPr txBox="1">
            <a:spLocks/>
          </p:cNvSpPr>
          <p:nvPr/>
        </p:nvSpPr>
        <p:spPr>
          <a:xfrm>
            <a:off x="355600" y="1614586"/>
            <a:ext cx="5246209" cy="5023695"/>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endParaRPr lang="pl-PL" i="1" dirty="0"/>
          </a:p>
        </p:txBody>
      </p:sp>
      <p:sp>
        <p:nvSpPr>
          <p:cNvPr id="11" name="Tytuł 1">
            <a:extLst>
              <a:ext uri="{FF2B5EF4-FFF2-40B4-BE49-F238E27FC236}">
                <a16:creationId xmlns:a16="http://schemas.microsoft.com/office/drawing/2014/main" id="{53F1B36E-A39D-4193-9434-E9B86E814CB4}"/>
              </a:ext>
            </a:extLst>
          </p:cNvPr>
          <p:cNvSpPr>
            <a:spLocks noGrp="1"/>
          </p:cNvSpPr>
          <p:nvPr>
            <p:ph type="title"/>
          </p:nvPr>
        </p:nvSpPr>
        <p:spPr>
          <a:xfrm>
            <a:off x="2231136" y="370085"/>
            <a:ext cx="7729728" cy="713188"/>
          </a:xfrm>
        </p:spPr>
        <p:txBody>
          <a:bodyPr>
            <a:normAutofit fontScale="90000"/>
          </a:bodyPr>
          <a:lstStyle/>
          <a:p>
            <a:r>
              <a:rPr lang="pl-PL" sz="2200" dirty="0"/>
              <a:t>Wyniki uzyskane na zbiorze TESTOWYM dla Masek o rozdzielczości 5000x5000</a:t>
            </a:r>
          </a:p>
        </p:txBody>
      </p:sp>
      <p:sp>
        <p:nvSpPr>
          <p:cNvPr id="12" name="Symbol zastępczy zawartości 2">
            <a:extLst>
              <a:ext uri="{FF2B5EF4-FFF2-40B4-BE49-F238E27FC236}">
                <a16:creationId xmlns:a16="http://schemas.microsoft.com/office/drawing/2014/main" id="{608E4F84-A21E-4E49-B212-24854658F31A}"/>
              </a:ext>
            </a:extLst>
          </p:cNvPr>
          <p:cNvSpPr txBox="1">
            <a:spLocks/>
          </p:cNvSpPr>
          <p:nvPr/>
        </p:nvSpPr>
        <p:spPr>
          <a:xfrm>
            <a:off x="575491" y="3811679"/>
            <a:ext cx="10779760" cy="2863469"/>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W związku z tym, iż autorzy zbioru </a:t>
            </a:r>
            <a:r>
              <a:rPr lang="pl-PL" i="1" dirty="0"/>
              <a:t>Inria Aerial Image Labeling Dataset </a:t>
            </a:r>
            <a:r>
              <a:rPr lang="pl-PL" dirty="0"/>
              <a:t>nie udostępnili masek </a:t>
            </a:r>
            <a:r>
              <a:rPr lang="pl-PL" i="1" dirty="0"/>
              <a:t>ground truth </a:t>
            </a:r>
            <a:r>
              <a:rPr lang="pl-PL" dirty="0"/>
              <a:t>dla zbioru testowego, jedynym sposobem by poznać skuteczność sieci </a:t>
            </a:r>
            <a:r>
              <a:rPr lang="pl-PL" i="1" dirty="0"/>
              <a:t>GML-Net</a:t>
            </a:r>
            <a:r>
              <a:rPr lang="pl-PL" dirty="0"/>
              <a:t> na zbiorze testowym było wysłanie im predykcji 180 masek dla tego zbioru, aby to oni wyliczyli finalną skuteczność stworzonej sieci.</a:t>
            </a:r>
          </a:p>
          <a:p>
            <a:pPr marL="0" indent="0" algn="just">
              <a:buNone/>
            </a:pPr>
            <a:endParaRPr lang="pl-PL" dirty="0"/>
          </a:p>
          <a:p>
            <a:pPr marL="0" indent="0" algn="just">
              <a:buNone/>
            </a:pPr>
            <a:r>
              <a:rPr lang="pl-PL" dirty="0"/>
              <a:t>W tabeli powyżej zaprezentowane są wyniki sieci </a:t>
            </a:r>
            <a:r>
              <a:rPr lang="pl-PL" i="1" dirty="0"/>
              <a:t>GML-Net n</a:t>
            </a:r>
            <a:r>
              <a:rPr lang="pl-PL" dirty="0"/>
              <a:t>a zbiorze testowym </a:t>
            </a:r>
            <a:r>
              <a:rPr lang="pl-PL" i="1" dirty="0"/>
              <a:t>IAILD </a:t>
            </a:r>
            <a:r>
              <a:rPr lang="pl-PL" dirty="0"/>
              <a:t>wyliczone przez autorów tego zbioru. Jak widać omawiana w bieżącym rozdziale sieć osiągnęła łączną skuteczność mierzoną przy pomocy metryki </a:t>
            </a:r>
            <a:r>
              <a:rPr lang="pl-PL" i="1" dirty="0"/>
              <a:t>OA</a:t>
            </a:r>
            <a:r>
              <a:rPr lang="pl-PL" dirty="0"/>
              <a:t> na poziomie 96,23% a mierzoną przy pomocy metryki IoU na poziomie 74,42%. Najlepsze wyniki sieć </a:t>
            </a:r>
            <a:r>
              <a:rPr lang="pl-PL" i="1" dirty="0"/>
              <a:t>GML-Net</a:t>
            </a:r>
            <a:r>
              <a:rPr lang="pl-PL" dirty="0"/>
              <a:t> uzyskała dla miasta Tyrol Wschodni, a najgorsze dla miast San Francisco (pod kątem OA) oraz Bellingham (pod kątem IoU).</a:t>
            </a:r>
          </a:p>
          <a:p>
            <a:pPr marL="0" indent="0" algn="just">
              <a:buFont typeface="Arial" panose="020B0604020202020204" pitchFamily="34" charset="0"/>
              <a:buNone/>
            </a:pPr>
            <a:endParaRPr lang="pl-PL" dirty="0"/>
          </a:p>
        </p:txBody>
      </p:sp>
      <p:pic>
        <p:nvPicPr>
          <p:cNvPr id="14" name="Obraz 13" descr="Obraz zawierający stół&#10;&#10;Opis wygenerowany automatycznie">
            <a:extLst>
              <a:ext uri="{FF2B5EF4-FFF2-40B4-BE49-F238E27FC236}">
                <a16:creationId xmlns:a16="http://schemas.microsoft.com/office/drawing/2014/main" id="{1B4E36EA-1C6E-42BE-AE12-16F508D1B749}"/>
              </a:ext>
            </a:extLst>
          </p:cNvPr>
          <p:cNvPicPr>
            <a:picLocks noChangeAspect="1"/>
          </p:cNvPicPr>
          <p:nvPr/>
        </p:nvPicPr>
        <p:blipFill>
          <a:blip r:embed="rId2"/>
          <a:stretch>
            <a:fillRect/>
          </a:stretch>
        </p:blipFill>
        <p:spPr>
          <a:xfrm>
            <a:off x="1855101" y="1340623"/>
            <a:ext cx="8481795" cy="2149026"/>
          </a:xfrm>
          <a:prstGeom prst="rect">
            <a:avLst/>
          </a:prstGeom>
        </p:spPr>
      </p:pic>
    </p:spTree>
    <p:extLst>
      <p:ext uri="{BB962C8B-B14F-4D97-AF65-F5344CB8AC3E}">
        <p14:creationId xmlns:p14="http://schemas.microsoft.com/office/powerpoint/2010/main" val="4192365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1">
            <a:extLst>
              <a:ext uri="{FF2B5EF4-FFF2-40B4-BE49-F238E27FC236}">
                <a16:creationId xmlns:a16="http://schemas.microsoft.com/office/drawing/2014/main" id="{BAC62A58-9CCB-415E-8466-63682447C36E}"/>
              </a:ext>
            </a:extLst>
          </p:cNvPr>
          <p:cNvSpPr>
            <a:spLocks noGrp="1"/>
          </p:cNvSpPr>
          <p:nvPr>
            <p:ph type="title"/>
          </p:nvPr>
        </p:nvSpPr>
        <p:spPr>
          <a:xfrm>
            <a:off x="406401" y="253492"/>
            <a:ext cx="5195408" cy="1158748"/>
          </a:xfrm>
        </p:spPr>
        <p:txBody>
          <a:bodyPr>
            <a:noAutofit/>
          </a:bodyPr>
          <a:lstStyle/>
          <a:p>
            <a:r>
              <a:rPr lang="pl-PL" sz="2200" dirty="0"/>
              <a:t>Uzyskane wyniki na tle literatury badawczej</a:t>
            </a:r>
          </a:p>
        </p:txBody>
      </p:sp>
      <p:sp>
        <p:nvSpPr>
          <p:cNvPr id="5" name="Symbol zastępczy tekstu 3">
            <a:extLst>
              <a:ext uri="{FF2B5EF4-FFF2-40B4-BE49-F238E27FC236}">
                <a16:creationId xmlns:a16="http://schemas.microsoft.com/office/drawing/2014/main" id="{63BF3B21-E19D-44D0-9C92-4629399C54C1}"/>
              </a:ext>
            </a:extLst>
          </p:cNvPr>
          <p:cNvSpPr txBox="1">
            <a:spLocks/>
          </p:cNvSpPr>
          <p:nvPr/>
        </p:nvSpPr>
        <p:spPr>
          <a:xfrm>
            <a:off x="406400" y="1539941"/>
            <a:ext cx="5195409" cy="5318059"/>
          </a:xfrm>
          <a:prstGeom prst="rect">
            <a:avLst/>
          </a:prstGeom>
        </p:spPr>
        <p:txBody>
          <a:bodyPr>
            <a:normAutofit fontScale="92500"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Porównując uzyskane wyniki do wyników zaprezentowanych w przeglądzie literatury można śmiało stwierdzić, iż sieć </a:t>
            </a:r>
            <a:r>
              <a:rPr lang="pl-PL" i="1" dirty="0"/>
              <a:t>GML-Net</a:t>
            </a:r>
            <a:r>
              <a:rPr lang="pl-PL" dirty="0"/>
              <a:t> jest w stanie generować wyniki o zbliżonej jakości do modeli przedstawionych w literaturze, odstając o zaledwie niecały punkt procentowy od najlepszego wyniku pod kątem metryki </a:t>
            </a:r>
            <a:r>
              <a:rPr lang="pl-PL" i="1" dirty="0"/>
              <a:t>OA</a:t>
            </a:r>
            <a:r>
              <a:rPr lang="pl-PL" dirty="0"/>
              <a:t> i o niecałe sześć punktów procentowych pod kątem metryki </a:t>
            </a:r>
            <a:r>
              <a:rPr lang="pl-PL" i="1" dirty="0"/>
              <a:t>IoU</a:t>
            </a:r>
            <a:r>
              <a:rPr lang="pl-PL" dirty="0"/>
              <a:t>,</a:t>
            </a:r>
          </a:p>
          <a:p>
            <a:pPr marL="0" indent="0" algn="just">
              <a:buNone/>
            </a:pPr>
            <a:endParaRPr lang="pl-PL" dirty="0"/>
          </a:p>
          <a:p>
            <a:pPr marL="0" indent="0" algn="just">
              <a:buNone/>
            </a:pPr>
            <a:r>
              <a:rPr lang="pl-PL" dirty="0"/>
              <a:t>Wyniki uzyskane przez sieć </a:t>
            </a:r>
            <a:r>
              <a:rPr lang="pl-PL" i="1" dirty="0"/>
              <a:t>GML-Net</a:t>
            </a:r>
            <a:r>
              <a:rPr lang="pl-PL" dirty="0"/>
              <a:t> można również porównać do wyników prezentowanych przez autorów zbioru </a:t>
            </a:r>
            <a:r>
              <a:rPr lang="pl-PL" i="1" dirty="0"/>
              <a:t>IAILD</a:t>
            </a:r>
            <a:r>
              <a:rPr lang="pl-PL" dirty="0"/>
              <a:t> na ich stronie internetowej. Znajduje się tam tabela przedstawiająca wartości uzyskiwanych metryk </a:t>
            </a:r>
            <a:r>
              <a:rPr lang="pl-PL" i="1" dirty="0"/>
              <a:t>OA</a:t>
            </a:r>
            <a:r>
              <a:rPr lang="pl-PL" dirty="0"/>
              <a:t> i </a:t>
            </a:r>
            <a:r>
              <a:rPr lang="pl-PL" i="1" dirty="0"/>
              <a:t>IoU</a:t>
            </a:r>
            <a:r>
              <a:rPr lang="pl-PL" dirty="0"/>
              <a:t> dla 110 modeli, których autorzy zgodzili się na publikację wskaźników jakości predykcji ich sieci. Średnia wartość ogólnej dokładności dla tych 110 modeli wynosi 95,46%, a średnia wartość indeksu Jaccarda wynosi 70,02%, co oznacza, iż sieć </a:t>
            </a:r>
            <a:r>
              <a:rPr lang="pl-PL" i="1" dirty="0"/>
              <a:t>GML-Net</a:t>
            </a:r>
            <a:r>
              <a:rPr lang="pl-PL" dirty="0"/>
              <a:t> uzyskuje wyniki istotnie wyższe od średnich dla tego zbioru - mówiąc dokładniej, zajmuje 29. miejsce pod kątem </a:t>
            </a:r>
            <a:r>
              <a:rPr lang="pl-PL" i="1" dirty="0"/>
              <a:t>OA</a:t>
            </a:r>
            <a:r>
              <a:rPr lang="pl-PL" dirty="0"/>
              <a:t> oraz 30 pod kątem </a:t>
            </a:r>
            <a:r>
              <a:rPr lang="pl-PL" i="1" dirty="0"/>
              <a:t>IoU</a:t>
            </a:r>
            <a:r>
              <a:rPr lang="pl-PL" dirty="0"/>
              <a:t>.</a:t>
            </a:r>
          </a:p>
        </p:txBody>
      </p:sp>
      <p:pic>
        <p:nvPicPr>
          <p:cNvPr id="3" name="Obraz 2" descr="Obraz zawierający stół&#10;&#10;Opis wygenerowany automatycznie">
            <a:extLst>
              <a:ext uri="{FF2B5EF4-FFF2-40B4-BE49-F238E27FC236}">
                <a16:creationId xmlns:a16="http://schemas.microsoft.com/office/drawing/2014/main" id="{387BF4BE-E5EE-4706-8E65-5043AF3B90DD}"/>
              </a:ext>
            </a:extLst>
          </p:cNvPr>
          <p:cNvPicPr>
            <a:picLocks noChangeAspect="1"/>
          </p:cNvPicPr>
          <p:nvPr/>
        </p:nvPicPr>
        <p:blipFill>
          <a:blip r:embed="rId2"/>
          <a:stretch>
            <a:fillRect/>
          </a:stretch>
        </p:blipFill>
        <p:spPr>
          <a:xfrm>
            <a:off x="6258578" y="1277276"/>
            <a:ext cx="5195409" cy="5126959"/>
          </a:xfrm>
          <a:prstGeom prst="rect">
            <a:avLst/>
          </a:prstGeom>
        </p:spPr>
      </p:pic>
      <p:sp>
        <p:nvSpPr>
          <p:cNvPr id="6" name="pole tekstowe 5">
            <a:extLst>
              <a:ext uri="{FF2B5EF4-FFF2-40B4-BE49-F238E27FC236}">
                <a16:creationId xmlns:a16="http://schemas.microsoft.com/office/drawing/2014/main" id="{9A207867-9199-47BB-B207-AF0877BEAE90}"/>
              </a:ext>
            </a:extLst>
          </p:cNvPr>
          <p:cNvSpPr txBox="1"/>
          <p:nvPr/>
        </p:nvSpPr>
        <p:spPr>
          <a:xfrm>
            <a:off x="6131225" y="453765"/>
            <a:ext cx="5450113" cy="738664"/>
          </a:xfrm>
          <a:prstGeom prst="rect">
            <a:avLst/>
          </a:prstGeom>
          <a:noFill/>
        </p:spPr>
        <p:txBody>
          <a:bodyPr wrap="square" rtlCol="0">
            <a:spAutoFit/>
          </a:bodyPr>
          <a:lstStyle/>
          <a:p>
            <a:pPr algn="ctr"/>
            <a:r>
              <a:rPr lang="pl-PL" sz="1400" b="1" dirty="0"/>
              <a:t>Podsumowanie wyników uzyskanych na zbiorze IAILD przez autorów innych badań zajmujących się problematyką detekcji budynków na zdjęciach lotniczych.</a:t>
            </a:r>
          </a:p>
        </p:txBody>
      </p:sp>
    </p:spTree>
    <p:extLst>
      <p:ext uri="{BB962C8B-B14F-4D97-AF65-F5344CB8AC3E}">
        <p14:creationId xmlns:p14="http://schemas.microsoft.com/office/powerpoint/2010/main" val="944191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EAFACAA-45CE-43A8-A9F5-E3E66B1DF387}"/>
              </a:ext>
            </a:extLst>
          </p:cNvPr>
          <p:cNvSpPr>
            <a:spLocks noGrp="1"/>
          </p:cNvSpPr>
          <p:nvPr>
            <p:ph type="title"/>
          </p:nvPr>
        </p:nvSpPr>
        <p:spPr>
          <a:xfrm>
            <a:off x="2231136" y="370085"/>
            <a:ext cx="7729728" cy="713188"/>
          </a:xfrm>
        </p:spPr>
        <p:txBody>
          <a:bodyPr>
            <a:normAutofit/>
          </a:bodyPr>
          <a:lstStyle/>
          <a:p>
            <a:r>
              <a:rPr lang="pl-PL" sz="2200" dirty="0"/>
              <a:t>Definicja problemu badawczego</a:t>
            </a:r>
          </a:p>
        </p:txBody>
      </p:sp>
      <p:sp>
        <p:nvSpPr>
          <p:cNvPr id="3" name="Symbol zastępczy zawartości 2">
            <a:extLst>
              <a:ext uri="{FF2B5EF4-FFF2-40B4-BE49-F238E27FC236}">
                <a16:creationId xmlns:a16="http://schemas.microsoft.com/office/drawing/2014/main" id="{26FEDAF4-3A9C-4922-A33B-6B8A49DE08E6}"/>
              </a:ext>
            </a:extLst>
          </p:cNvPr>
          <p:cNvSpPr>
            <a:spLocks noGrp="1"/>
          </p:cNvSpPr>
          <p:nvPr>
            <p:ph idx="1"/>
          </p:nvPr>
        </p:nvSpPr>
        <p:spPr>
          <a:xfrm>
            <a:off x="772160" y="1526067"/>
            <a:ext cx="10810240" cy="4819198"/>
          </a:xfrm>
        </p:spPr>
        <p:txBody>
          <a:bodyPr>
            <a:normAutofit/>
          </a:bodyPr>
          <a:lstStyle/>
          <a:p>
            <a:pPr marL="0" indent="0" algn="just">
              <a:buNone/>
            </a:pPr>
            <a:r>
              <a:rPr lang="pl-PL" dirty="0"/>
              <a:t>Świadomość dokładnego położenia zabudowań na mapach miast jest niezwykle istotna w wielu dziedzinach życia społeczno-ekonomicznego, do najważniejszych z nich należą: </a:t>
            </a:r>
          </a:p>
          <a:p>
            <a:pPr algn="just"/>
            <a:r>
              <a:rPr lang="pl-PL" dirty="0"/>
              <a:t>urbanistyka, </a:t>
            </a:r>
          </a:p>
          <a:p>
            <a:pPr algn="just"/>
            <a:r>
              <a:rPr lang="pl-PL" dirty="0"/>
              <a:t>socjologia, </a:t>
            </a:r>
          </a:p>
          <a:p>
            <a:pPr algn="just"/>
            <a:r>
              <a:rPr lang="pl-PL" dirty="0"/>
              <a:t>bezpieczeństwo publiczne, </a:t>
            </a:r>
          </a:p>
          <a:p>
            <a:pPr algn="just"/>
            <a:r>
              <a:rPr lang="pl-PL" dirty="0"/>
              <a:t>ubezpieczenia majątkowe,</a:t>
            </a:r>
          </a:p>
          <a:p>
            <a:pPr algn="just"/>
            <a:r>
              <a:rPr lang="pl-PL" dirty="0"/>
              <a:t>reagowanie kryzysowe w obliczu klęsk żywiołowych.</a:t>
            </a:r>
          </a:p>
          <a:p>
            <a:pPr algn="just"/>
            <a:endParaRPr lang="pl-PL" dirty="0"/>
          </a:p>
          <a:p>
            <a:pPr marL="0" indent="0" algn="just">
              <a:buNone/>
            </a:pPr>
            <a:r>
              <a:rPr lang="pl-PL" dirty="0"/>
              <a:t>Obecnie stosowane metody identyfikacji położenia budynków na mapach są mało efektywne i bardzo czasochłonne, stąd powstała potrzeba do usprawnienia i automatyzacji tego procesu, a jednym ze sposobów osiągnięcia tego celu jest zastosowanie </a:t>
            </a:r>
            <a:r>
              <a:rPr lang="pl-PL" b="1" dirty="0"/>
              <a:t>głębokich sieci neuronowych</a:t>
            </a:r>
            <a:r>
              <a:rPr lang="pl-PL" dirty="0"/>
              <a:t> (GSN).</a:t>
            </a:r>
          </a:p>
          <a:p>
            <a:pPr marL="0" indent="0" algn="just">
              <a:buNone/>
            </a:pPr>
            <a:endParaRPr lang="pl-PL" dirty="0"/>
          </a:p>
          <a:p>
            <a:pPr marL="0" indent="0" algn="just">
              <a:buNone/>
            </a:pPr>
            <a:endParaRPr lang="pl-PL" dirty="0"/>
          </a:p>
          <a:p>
            <a:pPr marL="0" indent="0" algn="just">
              <a:buNone/>
            </a:pPr>
            <a:endParaRPr lang="pl-PL" dirty="0"/>
          </a:p>
        </p:txBody>
      </p:sp>
    </p:spTree>
    <p:extLst>
      <p:ext uri="{BB962C8B-B14F-4D97-AF65-F5344CB8AC3E}">
        <p14:creationId xmlns:p14="http://schemas.microsoft.com/office/powerpoint/2010/main" val="3908745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ytuł 1">
            <a:extLst>
              <a:ext uri="{FF2B5EF4-FFF2-40B4-BE49-F238E27FC236}">
                <a16:creationId xmlns:a16="http://schemas.microsoft.com/office/drawing/2014/main" id="{4D64B6AB-B388-4CF1-8F43-E0147E721F20}"/>
              </a:ext>
            </a:extLst>
          </p:cNvPr>
          <p:cNvSpPr txBox="1">
            <a:spLocks/>
          </p:cNvSpPr>
          <p:nvPr/>
        </p:nvSpPr>
        <p:spPr bwMode="blackWhite">
          <a:xfrm>
            <a:off x="2231136" y="370085"/>
            <a:ext cx="7729728" cy="684274"/>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pl-PL" sz="2200" dirty="0"/>
              <a:t>Podsumowanie</a:t>
            </a:r>
          </a:p>
        </p:txBody>
      </p:sp>
      <p:sp>
        <p:nvSpPr>
          <p:cNvPr id="7" name="Symbol zastępczy zawartości 2">
            <a:extLst>
              <a:ext uri="{FF2B5EF4-FFF2-40B4-BE49-F238E27FC236}">
                <a16:creationId xmlns:a16="http://schemas.microsoft.com/office/drawing/2014/main" id="{18B8560C-2399-4368-AA14-DC353F2D94AE}"/>
              </a:ext>
            </a:extLst>
          </p:cNvPr>
          <p:cNvSpPr txBox="1">
            <a:spLocks/>
          </p:cNvSpPr>
          <p:nvPr/>
        </p:nvSpPr>
        <p:spPr>
          <a:xfrm>
            <a:off x="629920" y="1267742"/>
            <a:ext cx="10850880" cy="5220173"/>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gn="just">
              <a:buClr>
                <a:schemeClr val="tx1"/>
              </a:buClr>
            </a:pPr>
            <a:r>
              <a:rPr lang="pl-PL" dirty="0">
                <a:solidFill>
                  <a:schemeClr val="tx1"/>
                </a:solidFill>
              </a:rPr>
              <a:t>Zaprezentowana w bieżącej prezentacji sieć GML-Net pozwoliła na uzyskanie zadowalającej skuteczności w detekcji budynków na zdjęciach lotniczych pochodzących ze zbioru </a:t>
            </a:r>
            <a:r>
              <a:rPr lang="pl-PL" i="1" dirty="0">
                <a:solidFill>
                  <a:schemeClr val="tx1"/>
                </a:solidFill>
              </a:rPr>
              <a:t>Inria Aerial Image Labeling Dataset.</a:t>
            </a:r>
          </a:p>
          <a:p>
            <a:pPr marL="0" indent="0" algn="just">
              <a:buClr>
                <a:schemeClr val="tx1"/>
              </a:buClr>
              <a:buNone/>
            </a:pPr>
            <a:endParaRPr lang="pl-PL" dirty="0">
              <a:solidFill>
                <a:schemeClr val="tx1"/>
              </a:solidFill>
            </a:endParaRPr>
          </a:p>
          <a:p>
            <a:pPr algn="just">
              <a:buClr>
                <a:schemeClr val="tx1"/>
              </a:buClr>
            </a:pPr>
            <a:r>
              <a:rPr lang="pl-PL" dirty="0">
                <a:solidFill>
                  <a:schemeClr val="tx1"/>
                </a:solidFill>
              </a:rPr>
              <a:t>Nie udało się w prawdzie osiągnąć lepszych rezultatów niż aktualne wyniki </a:t>
            </a:r>
            <a:r>
              <a:rPr lang="pl-PL" i="1" dirty="0">
                <a:solidFill>
                  <a:schemeClr val="tx1"/>
                </a:solidFill>
              </a:rPr>
              <a:t>state of art </a:t>
            </a:r>
            <a:r>
              <a:rPr lang="pl-PL" dirty="0">
                <a:solidFill>
                  <a:schemeClr val="tx1"/>
                </a:solidFill>
              </a:rPr>
              <a:t>zaprezentowane w pracy </a:t>
            </a:r>
            <a:r>
              <a:rPr lang="pl-PL" i="1" dirty="0">
                <a:solidFill>
                  <a:schemeClr val="tx1"/>
                </a:solidFill>
              </a:rPr>
              <a:t>Semantic Segmentation from Remote Sensor Data and the Exploitation of Latent Learning for Classification of Auxiliary Tasks</a:t>
            </a:r>
            <a:r>
              <a:rPr lang="pl-PL" dirty="0">
                <a:solidFill>
                  <a:schemeClr val="tx1"/>
                </a:solidFill>
              </a:rPr>
              <a:t>, ale mimo to wyniki uzyskane przy pomocy sieci </a:t>
            </a:r>
            <a:r>
              <a:rPr lang="pl-PL" i="1" dirty="0">
                <a:solidFill>
                  <a:schemeClr val="tx1"/>
                </a:solidFill>
              </a:rPr>
              <a:t>GML-Net</a:t>
            </a:r>
            <a:r>
              <a:rPr lang="pl-PL" dirty="0">
                <a:solidFill>
                  <a:schemeClr val="tx1"/>
                </a:solidFill>
              </a:rPr>
              <a:t> można uznać za satysfakcjonujące.</a:t>
            </a:r>
          </a:p>
          <a:p>
            <a:pPr marL="0" indent="0" algn="just">
              <a:buClr>
                <a:schemeClr val="tx1"/>
              </a:buClr>
              <a:buNone/>
            </a:pPr>
            <a:endParaRPr lang="pl-PL" dirty="0">
              <a:solidFill>
                <a:schemeClr val="tx1"/>
              </a:solidFill>
            </a:endParaRPr>
          </a:p>
          <a:p>
            <a:pPr algn="just">
              <a:buClr>
                <a:schemeClr val="tx1"/>
              </a:buClr>
            </a:pPr>
            <a:r>
              <a:rPr lang="pl-PL" dirty="0">
                <a:solidFill>
                  <a:schemeClr val="tx1"/>
                </a:solidFill>
              </a:rPr>
              <a:t>Za duże pole do dalszego rozwoju uzyskanej sieci można uznać sposób łączenia predykcji masek o rozdzielczości 256x256 w jedną łączną maskę o rozdzielczości 5000x5000, gdyż w tym procesie skuteczność predykcji istotnie się pogarszała, szczególnie patrząc przez pryzmat metryki </a:t>
            </a:r>
            <a:r>
              <a:rPr lang="pl-PL" i="1" dirty="0">
                <a:solidFill>
                  <a:schemeClr val="tx1"/>
                </a:solidFill>
              </a:rPr>
              <a:t>Intersection over Union</a:t>
            </a:r>
            <a:r>
              <a:rPr lang="pl-PL" dirty="0">
                <a:solidFill>
                  <a:schemeClr val="tx1"/>
                </a:solidFill>
              </a:rPr>
              <a:t>.</a:t>
            </a:r>
          </a:p>
          <a:p>
            <a:pPr algn="just">
              <a:buClr>
                <a:schemeClr val="tx1"/>
              </a:buClr>
            </a:pPr>
            <a:endParaRPr lang="pl-PL" dirty="0">
              <a:solidFill>
                <a:schemeClr val="tx1"/>
              </a:solidFill>
            </a:endParaRPr>
          </a:p>
          <a:p>
            <a:pPr algn="just">
              <a:buClr>
                <a:schemeClr val="tx1"/>
              </a:buClr>
            </a:pPr>
            <a:r>
              <a:rPr lang="pl-PL" dirty="0">
                <a:solidFill>
                  <a:schemeClr val="tx1"/>
                </a:solidFill>
              </a:rPr>
              <a:t>Za duże zalety sieci GML-Net można uznać jej ciekawą architekturę wykorzystująca elementy sieci </a:t>
            </a:r>
            <a:r>
              <a:rPr lang="pl-PL" i="1" dirty="0">
                <a:solidFill>
                  <a:schemeClr val="tx1"/>
                </a:solidFill>
              </a:rPr>
              <a:t>ResNet</a:t>
            </a:r>
            <a:r>
              <a:rPr lang="pl-PL" dirty="0">
                <a:solidFill>
                  <a:schemeClr val="tx1"/>
                </a:solidFill>
              </a:rPr>
              <a:t>, </a:t>
            </a:r>
            <a:r>
              <a:rPr lang="pl-PL" i="1" dirty="0">
                <a:solidFill>
                  <a:schemeClr val="tx1"/>
                </a:solidFill>
              </a:rPr>
              <a:t>U-Net</a:t>
            </a:r>
            <a:r>
              <a:rPr lang="pl-PL" dirty="0">
                <a:solidFill>
                  <a:schemeClr val="tx1"/>
                </a:solidFill>
              </a:rPr>
              <a:t> oraz </a:t>
            </a:r>
            <a:r>
              <a:rPr lang="pl-PL" i="1" dirty="0">
                <a:solidFill>
                  <a:schemeClr val="tx1"/>
                </a:solidFill>
              </a:rPr>
              <a:t>ICT-Net</a:t>
            </a:r>
            <a:r>
              <a:rPr lang="pl-PL" dirty="0">
                <a:solidFill>
                  <a:schemeClr val="tx1"/>
                </a:solidFill>
              </a:rPr>
              <a:t>, a także nowatorską funkcję straty stanowiąca ważoną sumę </a:t>
            </a:r>
            <a:r>
              <a:rPr lang="pl-PL" i="1" dirty="0">
                <a:solidFill>
                  <a:schemeClr val="tx1"/>
                </a:solidFill>
              </a:rPr>
              <a:t>Binary Cross-</a:t>
            </a:r>
            <a:r>
              <a:rPr lang="pl-PL" i="1" dirty="0" err="1">
                <a:solidFill>
                  <a:schemeClr val="tx1"/>
                </a:solidFill>
              </a:rPr>
              <a:t>Entropy</a:t>
            </a:r>
            <a:r>
              <a:rPr lang="pl-PL" i="1" dirty="0">
                <a:solidFill>
                  <a:schemeClr val="tx1"/>
                </a:solidFill>
              </a:rPr>
              <a:t> Loss</a:t>
            </a:r>
            <a:r>
              <a:rPr lang="pl-PL" dirty="0">
                <a:solidFill>
                  <a:schemeClr val="tx1"/>
                </a:solidFill>
              </a:rPr>
              <a:t>, </a:t>
            </a:r>
            <a:r>
              <a:rPr lang="pl-PL" i="1" dirty="0">
                <a:solidFill>
                  <a:schemeClr val="tx1"/>
                </a:solidFill>
              </a:rPr>
              <a:t>Dice Loss </a:t>
            </a:r>
            <a:r>
              <a:rPr lang="pl-PL" dirty="0">
                <a:solidFill>
                  <a:schemeClr val="tx1"/>
                </a:solidFill>
              </a:rPr>
              <a:t>oraz </a:t>
            </a:r>
            <a:r>
              <a:rPr lang="pl-PL" i="1" dirty="0">
                <a:solidFill>
                  <a:schemeClr val="tx1"/>
                </a:solidFill>
              </a:rPr>
              <a:t>Lovász hinge loss</a:t>
            </a:r>
            <a:r>
              <a:rPr lang="pl-PL" dirty="0">
                <a:solidFill>
                  <a:schemeClr val="tx1"/>
                </a:solidFill>
              </a:rPr>
              <a:t>.</a:t>
            </a:r>
          </a:p>
          <a:p>
            <a:pPr algn="just">
              <a:buClr>
                <a:schemeClr val="tx1"/>
              </a:buClr>
            </a:pPr>
            <a:endParaRPr lang="pl-PL" dirty="0">
              <a:solidFill>
                <a:schemeClr val="tx1"/>
              </a:solidFill>
            </a:endParaRPr>
          </a:p>
          <a:p>
            <a:pPr marL="0" indent="0" algn="just">
              <a:buFont typeface="Arial" panose="020B0604020202020204" pitchFamily="34" charset="0"/>
              <a:buNone/>
            </a:pPr>
            <a:r>
              <a:rPr lang="pl-PL" dirty="0"/>
              <a:t> </a:t>
            </a:r>
          </a:p>
          <a:p>
            <a:pPr algn="just"/>
            <a:endParaRPr lang="pl-PL" dirty="0"/>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spTree>
    <p:extLst>
      <p:ext uri="{BB962C8B-B14F-4D97-AF65-F5344CB8AC3E}">
        <p14:creationId xmlns:p14="http://schemas.microsoft.com/office/powerpoint/2010/main" val="1211006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3D268BC-9F06-44F4-87B1-2DDE902BD0F8}"/>
              </a:ext>
            </a:extLst>
          </p:cNvPr>
          <p:cNvSpPr>
            <a:spLocks noGrp="1"/>
          </p:cNvSpPr>
          <p:nvPr>
            <p:ph type="title"/>
          </p:nvPr>
        </p:nvSpPr>
        <p:spPr>
          <a:xfrm>
            <a:off x="426720" y="219719"/>
            <a:ext cx="5175089" cy="1134640"/>
          </a:xfrm>
        </p:spPr>
        <p:txBody>
          <a:bodyPr/>
          <a:lstStyle/>
          <a:p>
            <a:r>
              <a:rPr lang="pl-PL" dirty="0"/>
              <a:t>Głębokie sieci Neuronowe </a:t>
            </a:r>
            <a:br>
              <a:rPr lang="pl-PL" dirty="0"/>
            </a:br>
            <a:r>
              <a:rPr lang="pl-PL" dirty="0"/>
              <a:t>a detekcja budynków</a:t>
            </a:r>
          </a:p>
        </p:txBody>
      </p:sp>
      <p:sp>
        <p:nvSpPr>
          <p:cNvPr id="4" name="Symbol zastępczy tekstu 3">
            <a:extLst>
              <a:ext uri="{FF2B5EF4-FFF2-40B4-BE49-F238E27FC236}">
                <a16:creationId xmlns:a16="http://schemas.microsoft.com/office/drawing/2014/main" id="{AB56A5D0-11C5-4438-9AB3-100813356599}"/>
              </a:ext>
            </a:extLst>
          </p:cNvPr>
          <p:cNvSpPr>
            <a:spLocks noGrp="1"/>
          </p:cNvSpPr>
          <p:nvPr>
            <p:ph type="body" sz="half" idx="2"/>
          </p:nvPr>
        </p:nvSpPr>
        <p:spPr>
          <a:xfrm>
            <a:off x="426720" y="1614586"/>
            <a:ext cx="5175089" cy="5023695"/>
          </a:xfrm>
        </p:spPr>
        <p:txBody>
          <a:bodyPr>
            <a:normAutofit/>
          </a:bodyPr>
          <a:lstStyle/>
          <a:p>
            <a:pPr algn="just"/>
            <a:r>
              <a:rPr lang="pl-PL" sz="1800" dirty="0"/>
              <a:t>Zadanie detekcji budynków na zdjęciach lotniczych sprowadza się de facto do wskazania dla każdego piksela na danym zdjęciu czy reprezentuje on budynek czy nie.</a:t>
            </a:r>
          </a:p>
          <a:p>
            <a:pPr algn="just"/>
            <a:endParaRPr lang="pl-PL" sz="1800" dirty="0"/>
          </a:p>
          <a:p>
            <a:pPr algn="just"/>
            <a:r>
              <a:rPr lang="pl-PL" sz="1800" dirty="0"/>
              <a:t>Głęboka sieć neuronowa ma więc za zadanie wskazanie dla każdego piksela ze zdjęcia wejściowego prawdopodobieństwa, że piksel ten reprezentuje budynek. Następnie pikselom przekraczających ustalony arbitralnie próg prawdopodobieństwa (zwykle 50%) przypisuje się wartość 1, a pozostałym wartość 0.</a:t>
            </a:r>
          </a:p>
          <a:p>
            <a:pPr algn="just"/>
            <a:endParaRPr lang="pl-PL" sz="1800" dirty="0"/>
          </a:p>
          <a:p>
            <a:pPr algn="just"/>
            <a:r>
              <a:rPr lang="pl-PL" sz="1800" dirty="0"/>
              <a:t>Taką klasę zadań w nurcie głębokiego uczenia nazywamy </a:t>
            </a:r>
            <a:r>
              <a:rPr lang="pl-PL" sz="1800" b="1" dirty="0"/>
              <a:t>semantyczną segmentacją.</a:t>
            </a:r>
            <a:endParaRPr lang="pl-PL" sz="1800" dirty="0"/>
          </a:p>
        </p:txBody>
      </p:sp>
      <p:pic>
        <p:nvPicPr>
          <p:cNvPr id="20" name="Symbol zastępczy obrazu 19" descr="Obraz zawierający obiekt, fajerwerki&#10;&#10;Opis wygenerowany automatycznie">
            <a:extLst>
              <a:ext uri="{FF2B5EF4-FFF2-40B4-BE49-F238E27FC236}">
                <a16:creationId xmlns:a16="http://schemas.microsoft.com/office/drawing/2014/main" id="{94A96FBE-A389-47FF-B4A5-D3E31819C9DD}"/>
              </a:ext>
            </a:extLst>
          </p:cNvPr>
          <p:cNvPicPr>
            <a:picLocks noGrp="1" noChangeAspect="1"/>
          </p:cNvPicPr>
          <p:nvPr>
            <p:ph type="pic" idx="1"/>
          </p:nvPr>
        </p:nvPicPr>
        <p:blipFill rotWithShape="1">
          <a:blip r:embed="rId2" cstate="hqprint">
            <a:extLst>
              <a:ext uri="{28A0092B-C50C-407E-A947-70E740481C1C}">
                <a14:useLocalDpi xmlns:a14="http://schemas.microsoft.com/office/drawing/2010/main"/>
              </a:ext>
            </a:extLst>
          </a:blip>
          <a:srcRect/>
          <a:stretch/>
        </p:blipFill>
        <p:spPr>
          <a:xfrm>
            <a:off x="6095999" y="0"/>
            <a:ext cx="6102097" cy="6858000"/>
          </a:xfrm>
          <a:scene3d>
            <a:camera prst="orthographicFront">
              <a:rot lat="0" lon="10800000" rev="0"/>
            </a:camera>
            <a:lightRig rig="threePt" dir="t"/>
          </a:scene3d>
        </p:spPr>
      </p:pic>
    </p:spTree>
    <p:extLst>
      <p:ext uri="{BB962C8B-B14F-4D97-AF65-F5344CB8AC3E}">
        <p14:creationId xmlns:p14="http://schemas.microsoft.com/office/powerpoint/2010/main" val="996505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E125567-69A2-48B4-8A93-23A5419A2A69}"/>
              </a:ext>
            </a:extLst>
          </p:cNvPr>
          <p:cNvSpPr>
            <a:spLocks noGrp="1"/>
          </p:cNvSpPr>
          <p:nvPr>
            <p:ph type="title"/>
          </p:nvPr>
        </p:nvSpPr>
        <p:spPr>
          <a:xfrm>
            <a:off x="355601" y="253492"/>
            <a:ext cx="5246208" cy="1158748"/>
          </a:xfrm>
        </p:spPr>
        <p:txBody>
          <a:bodyPr>
            <a:noAutofit/>
          </a:bodyPr>
          <a:lstStyle/>
          <a:p>
            <a:r>
              <a:rPr lang="pl-PL" sz="2200" dirty="0"/>
              <a:t>architektury GSN Stosowane Do detekcji budynków</a:t>
            </a:r>
          </a:p>
        </p:txBody>
      </p:sp>
      <p:sp>
        <p:nvSpPr>
          <p:cNvPr id="4" name="Symbol zastępczy tekstu 3">
            <a:extLst>
              <a:ext uri="{FF2B5EF4-FFF2-40B4-BE49-F238E27FC236}">
                <a16:creationId xmlns:a16="http://schemas.microsoft.com/office/drawing/2014/main" id="{CDDEB3C4-438F-494E-BBB2-889A7FEE114B}"/>
              </a:ext>
            </a:extLst>
          </p:cNvPr>
          <p:cNvSpPr txBox="1">
            <a:spLocks/>
          </p:cNvSpPr>
          <p:nvPr/>
        </p:nvSpPr>
        <p:spPr>
          <a:xfrm>
            <a:off x="355600" y="1614586"/>
            <a:ext cx="5246209" cy="5023695"/>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Większość głębokich sieci neuronowych używanych w zadaniach dotyczących detekcji budynków na zdjęciach lotniczych stosuje architektury składające się z dwóch części: enkodera i dekodera.</a:t>
            </a:r>
          </a:p>
          <a:p>
            <a:pPr marL="0" indent="0" algn="just">
              <a:buNone/>
            </a:pPr>
            <a:endParaRPr lang="pl-PL" dirty="0"/>
          </a:p>
          <a:p>
            <a:pPr marL="0" indent="0" algn="just">
              <a:buNone/>
            </a:pPr>
            <a:r>
              <a:rPr lang="pl-PL" dirty="0"/>
              <a:t>Zadaniem enkodera jest ekstrakcja cech z wejściowego obrazu, natomiast zadaniem dekodera jest propagacja uzyskanej informacji kontekstowej do warstw o wyższej rozdzielczości przestrzennej.</a:t>
            </a:r>
          </a:p>
          <a:p>
            <a:pPr marL="0" indent="0" algn="just">
              <a:buNone/>
            </a:pPr>
            <a:endParaRPr lang="pl-PL" dirty="0"/>
          </a:p>
          <a:p>
            <a:pPr marL="0" indent="0" algn="just">
              <a:buNone/>
            </a:pPr>
            <a:r>
              <a:rPr lang="pl-PL" dirty="0"/>
              <a:t>Do najczęściej stosowanych architektur GSN przy detekcji budynków na zdjęciach lotniczych należą: U-Net,  DeepLab v3 oraz LinkNet.</a:t>
            </a:r>
          </a:p>
        </p:txBody>
      </p:sp>
      <p:pic>
        <p:nvPicPr>
          <p:cNvPr id="6" name="Obraz 5">
            <a:extLst>
              <a:ext uri="{FF2B5EF4-FFF2-40B4-BE49-F238E27FC236}">
                <a16:creationId xmlns:a16="http://schemas.microsoft.com/office/drawing/2014/main" id="{5F7A0B4B-CE77-4179-BF17-12FBB4274EAF}"/>
              </a:ext>
            </a:extLst>
          </p:cNvPr>
          <p:cNvPicPr>
            <a:picLocks noChangeAspect="1"/>
          </p:cNvPicPr>
          <p:nvPr/>
        </p:nvPicPr>
        <p:blipFill>
          <a:blip r:embed="rId2"/>
          <a:stretch>
            <a:fillRect/>
          </a:stretch>
        </p:blipFill>
        <p:spPr>
          <a:xfrm>
            <a:off x="6676377" y="566195"/>
            <a:ext cx="5015228" cy="2862805"/>
          </a:xfrm>
          <a:prstGeom prst="rect">
            <a:avLst/>
          </a:prstGeom>
        </p:spPr>
      </p:pic>
      <p:pic>
        <p:nvPicPr>
          <p:cNvPr id="8" name="Obraz 7">
            <a:extLst>
              <a:ext uri="{FF2B5EF4-FFF2-40B4-BE49-F238E27FC236}">
                <a16:creationId xmlns:a16="http://schemas.microsoft.com/office/drawing/2014/main" id="{352C482B-7BE2-4988-9AEE-331F01E487C7}"/>
              </a:ext>
            </a:extLst>
          </p:cNvPr>
          <p:cNvPicPr>
            <a:picLocks noChangeAspect="1"/>
          </p:cNvPicPr>
          <p:nvPr/>
        </p:nvPicPr>
        <p:blipFill>
          <a:blip r:embed="rId3"/>
          <a:stretch>
            <a:fillRect/>
          </a:stretch>
        </p:blipFill>
        <p:spPr>
          <a:xfrm>
            <a:off x="6676377" y="4111055"/>
            <a:ext cx="5015228" cy="2527226"/>
          </a:xfrm>
          <a:prstGeom prst="rect">
            <a:avLst/>
          </a:prstGeom>
        </p:spPr>
      </p:pic>
      <p:sp>
        <p:nvSpPr>
          <p:cNvPr id="9" name="pole tekstowe 8">
            <a:extLst>
              <a:ext uri="{FF2B5EF4-FFF2-40B4-BE49-F238E27FC236}">
                <a16:creationId xmlns:a16="http://schemas.microsoft.com/office/drawing/2014/main" id="{55C35907-7E7C-4389-9820-C527123B8B3B}"/>
              </a:ext>
            </a:extLst>
          </p:cNvPr>
          <p:cNvSpPr txBox="1"/>
          <p:nvPr/>
        </p:nvSpPr>
        <p:spPr>
          <a:xfrm>
            <a:off x="8581626" y="320558"/>
            <a:ext cx="1204729" cy="400110"/>
          </a:xfrm>
          <a:prstGeom prst="rect">
            <a:avLst/>
          </a:prstGeom>
          <a:noFill/>
        </p:spPr>
        <p:txBody>
          <a:bodyPr wrap="square" rtlCol="0">
            <a:spAutoFit/>
          </a:bodyPr>
          <a:lstStyle/>
          <a:p>
            <a:pPr algn="ctr"/>
            <a:r>
              <a:rPr lang="pl-PL" sz="2000" b="1" dirty="0"/>
              <a:t>U-Net</a:t>
            </a:r>
          </a:p>
        </p:txBody>
      </p:sp>
      <p:sp>
        <p:nvSpPr>
          <p:cNvPr id="15" name="pole tekstowe 14">
            <a:extLst>
              <a:ext uri="{FF2B5EF4-FFF2-40B4-BE49-F238E27FC236}">
                <a16:creationId xmlns:a16="http://schemas.microsoft.com/office/drawing/2014/main" id="{F4CCA549-EAF0-4CCE-9EE7-9A0A9F14297F}"/>
              </a:ext>
            </a:extLst>
          </p:cNvPr>
          <p:cNvSpPr txBox="1"/>
          <p:nvPr/>
        </p:nvSpPr>
        <p:spPr>
          <a:xfrm>
            <a:off x="8413478" y="3674637"/>
            <a:ext cx="1622060" cy="400110"/>
          </a:xfrm>
          <a:prstGeom prst="rect">
            <a:avLst/>
          </a:prstGeom>
          <a:noFill/>
        </p:spPr>
        <p:txBody>
          <a:bodyPr wrap="square" rtlCol="0">
            <a:spAutoFit/>
          </a:bodyPr>
          <a:lstStyle/>
          <a:p>
            <a:pPr algn="ctr"/>
            <a:r>
              <a:rPr lang="pl-PL" sz="2000" b="1" dirty="0"/>
              <a:t>DeepLab v3</a:t>
            </a:r>
          </a:p>
        </p:txBody>
      </p:sp>
    </p:spTree>
    <p:extLst>
      <p:ext uri="{BB962C8B-B14F-4D97-AF65-F5344CB8AC3E}">
        <p14:creationId xmlns:p14="http://schemas.microsoft.com/office/powerpoint/2010/main" val="4265466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EB3ED1D3-8D49-48E0-90C8-355205A5BE2B}"/>
              </a:ext>
            </a:extLst>
          </p:cNvPr>
          <p:cNvSpPr>
            <a:spLocks noGrp="1"/>
          </p:cNvSpPr>
          <p:nvPr>
            <p:ph type="title"/>
          </p:nvPr>
        </p:nvSpPr>
        <p:spPr>
          <a:xfrm>
            <a:off x="2231136" y="370085"/>
            <a:ext cx="7729728" cy="713188"/>
          </a:xfrm>
        </p:spPr>
        <p:txBody>
          <a:bodyPr>
            <a:normAutofit/>
          </a:bodyPr>
          <a:lstStyle/>
          <a:p>
            <a:r>
              <a:rPr lang="pl-PL" sz="2200" dirty="0"/>
              <a:t>Cel, Przedmiot i metodyka Badań</a:t>
            </a:r>
          </a:p>
        </p:txBody>
      </p:sp>
      <p:sp>
        <p:nvSpPr>
          <p:cNvPr id="4" name="Symbol zastępczy zawartości 2">
            <a:extLst>
              <a:ext uri="{FF2B5EF4-FFF2-40B4-BE49-F238E27FC236}">
                <a16:creationId xmlns:a16="http://schemas.microsoft.com/office/drawing/2014/main" id="{822C7140-588D-49E4-9CF1-114659FCE95C}"/>
              </a:ext>
            </a:extLst>
          </p:cNvPr>
          <p:cNvSpPr txBox="1">
            <a:spLocks/>
          </p:cNvSpPr>
          <p:nvPr/>
        </p:nvSpPr>
        <p:spPr>
          <a:xfrm>
            <a:off x="741680" y="1475266"/>
            <a:ext cx="10779760" cy="5220173"/>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Font typeface="Arial" panose="020B0604020202020204" pitchFamily="34" charset="0"/>
              <a:buNone/>
            </a:pPr>
            <a:r>
              <a:rPr lang="pl-PL" dirty="0"/>
              <a:t>Celem omawianego w bieżącej pracy badania własnego było skonstruowanie głębokiej sieci neuronowej, która umożliwi efektywną detekcję zabudowań na zdjęciach lotniczych o wysokiej rozdzielczości.</a:t>
            </a:r>
          </a:p>
          <a:p>
            <a:pPr marL="0" indent="0" algn="just">
              <a:buFont typeface="Arial" panose="020B0604020202020204" pitchFamily="34" charset="0"/>
              <a:buNone/>
            </a:pPr>
            <a:endParaRPr lang="pl-PL" dirty="0"/>
          </a:p>
          <a:p>
            <a:pPr marL="0" indent="0" algn="just">
              <a:buFont typeface="Arial" panose="020B0604020202020204" pitchFamily="34" charset="0"/>
              <a:buNone/>
            </a:pPr>
            <a:r>
              <a:rPr lang="pl-PL" dirty="0"/>
              <a:t>W tym celu stworzono konwolucyjną sieć neuronową o nazwie </a:t>
            </a:r>
            <a:r>
              <a:rPr lang="pl-PL" b="1" i="1" dirty="0"/>
              <a:t>GML-Net</a:t>
            </a:r>
            <a:r>
              <a:rPr lang="pl-PL" dirty="0"/>
              <a:t>, która została wytrenowana na </a:t>
            </a:r>
            <a:r>
              <a:rPr lang="de-DE" dirty="0"/>
              <a:t>zbiorze danych </a:t>
            </a:r>
            <a:r>
              <a:rPr lang="de-DE" i="1" dirty="0"/>
              <a:t>Inria Aerial Image Labeling Dataset</a:t>
            </a:r>
            <a:r>
              <a:rPr lang="pl-PL" i="1" dirty="0"/>
              <a:t> (IAILD).</a:t>
            </a:r>
          </a:p>
          <a:p>
            <a:pPr marL="0" indent="0" algn="just">
              <a:buFont typeface="Arial" panose="020B0604020202020204" pitchFamily="34" charset="0"/>
              <a:buNone/>
            </a:pPr>
            <a:endParaRPr lang="pl-PL" i="1" dirty="0"/>
          </a:p>
          <a:p>
            <a:pPr marL="0" indent="0" algn="just">
              <a:buFont typeface="Arial" panose="020B0604020202020204" pitchFamily="34" charset="0"/>
              <a:buNone/>
            </a:pPr>
            <a:r>
              <a:rPr lang="pl-PL" dirty="0"/>
              <a:t>Aby móc określić jakość generowanych przez sieć </a:t>
            </a:r>
            <a:r>
              <a:rPr lang="pl-PL" i="1" dirty="0"/>
              <a:t>GML-Net</a:t>
            </a:r>
            <a:r>
              <a:rPr lang="pl-PL" dirty="0"/>
              <a:t> predykcji, zdecydowano się na następujące metryki:</a:t>
            </a:r>
          </a:p>
          <a:p>
            <a:pPr algn="just"/>
            <a:r>
              <a:rPr lang="pl-PL" dirty="0"/>
              <a:t>ogólna dokładność (dalej określana angielskim skrótem </a:t>
            </a:r>
            <a:r>
              <a:rPr lang="pl-PL" i="1" dirty="0"/>
              <a:t>OA</a:t>
            </a:r>
            <a:r>
              <a:rPr lang="pl-PL" dirty="0"/>
              <a:t>),</a:t>
            </a:r>
          </a:p>
          <a:p>
            <a:pPr algn="just"/>
            <a:r>
              <a:rPr lang="da-DK" dirty="0"/>
              <a:t>wynik F</a:t>
            </a:r>
            <a:r>
              <a:rPr lang="pl-PL" dirty="0"/>
              <a:t>1</a:t>
            </a:r>
            <a:r>
              <a:rPr lang="da-DK" dirty="0"/>
              <a:t> (</a:t>
            </a:r>
            <a:r>
              <a:rPr lang="pl-PL" dirty="0"/>
              <a:t>dalej określany angielskim skrótem </a:t>
            </a:r>
            <a:r>
              <a:rPr lang="pl-PL" i="1" dirty="0"/>
              <a:t>F1S</a:t>
            </a:r>
            <a:r>
              <a:rPr lang="da-DK" dirty="0"/>
              <a:t>)</a:t>
            </a:r>
            <a:r>
              <a:rPr lang="pl-PL" dirty="0"/>
              <a:t>,</a:t>
            </a:r>
          </a:p>
          <a:p>
            <a:pPr algn="just"/>
            <a:r>
              <a:rPr lang="pl-PL" dirty="0"/>
              <a:t>współczynnik podobieństwa Jaccarda (dalej określany angielskim skrótem IoU),</a:t>
            </a:r>
          </a:p>
          <a:p>
            <a:pPr algn="just"/>
            <a:r>
              <a:rPr lang="en-US" dirty="0"/>
              <a:t>indeks podobieństwa strukturalnego (</a:t>
            </a:r>
            <a:r>
              <a:rPr lang="pl-PL" dirty="0"/>
              <a:t>dalej określany angielskim skrótem </a:t>
            </a:r>
            <a:r>
              <a:rPr lang="pl-PL" i="1" dirty="0"/>
              <a:t>SSIM</a:t>
            </a:r>
            <a:r>
              <a:rPr lang="en-US" dirty="0"/>
              <a:t>)</a:t>
            </a:r>
            <a:r>
              <a:rPr lang="pl-PL" dirty="0"/>
              <a:t>.</a:t>
            </a:r>
          </a:p>
          <a:p>
            <a:pPr algn="just"/>
            <a:endParaRPr lang="pl-PL" dirty="0"/>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spTree>
    <p:extLst>
      <p:ext uri="{BB962C8B-B14F-4D97-AF65-F5344CB8AC3E}">
        <p14:creationId xmlns:p14="http://schemas.microsoft.com/office/powerpoint/2010/main" val="3323256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1">
            <a:extLst>
              <a:ext uri="{FF2B5EF4-FFF2-40B4-BE49-F238E27FC236}">
                <a16:creationId xmlns:a16="http://schemas.microsoft.com/office/drawing/2014/main" id="{D37DCC1D-8E01-4708-84DF-0429D5E5F29A}"/>
              </a:ext>
            </a:extLst>
          </p:cNvPr>
          <p:cNvSpPr txBox="1">
            <a:spLocks/>
          </p:cNvSpPr>
          <p:nvPr/>
        </p:nvSpPr>
        <p:spPr bwMode="blackWhite">
          <a:xfrm>
            <a:off x="2231136" y="370085"/>
            <a:ext cx="7729728" cy="713188"/>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pl-PL" sz="2200" dirty="0"/>
              <a:t>Definicja zbiorów danych</a:t>
            </a:r>
          </a:p>
        </p:txBody>
      </p:sp>
      <p:sp>
        <p:nvSpPr>
          <p:cNvPr id="6" name="Symbol zastępczy zawartości 2">
            <a:extLst>
              <a:ext uri="{FF2B5EF4-FFF2-40B4-BE49-F238E27FC236}">
                <a16:creationId xmlns:a16="http://schemas.microsoft.com/office/drawing/2014/main" id="{54979C03-261D-4977-8267-A7F87B5B25C3}"/>
              </a:ext>
            </a:extLst>
          </p:cNvPr>
          <p:cNvSpPr txBox="1">
            <a:spLocks/>
          </p:cNvSpPr>
          <p:nvPr/>
        </p:nvSpPr>
        <p:spPr>
          <a:xfrm>
            <a:off x="629920" y="1267742"/>
            <a:ext cx="10850880" cy="5220173"/>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Zbiór danych </a:t>
            </a:r>
            <a:r>
              <a:rPr lang="de-DE" dirty="0"/>
              <a:t>Inria Aerial Image Labeling Dataset</a:t>
            </a:r>
            <a:r>
              <a:rPr lang="pl-PL" dirty="0"/>
              <a:t> (</a:t>
            </a:r>
            <a:r>
              <a:rPr lang="pl-PL" i="1" dirty="0"/>
              <a:t>IAILD</a:t>
            </a:r>
            <a:r>
              <a:rPr lang="pl-PL" dirty="0"/>
              <a:t>) składa się z 360 zdjęć lotniczych 10 różnych miast świata (po 36 zdjęć każdego z miast). Każde zdjęcie w tym zbiorze ma rozdzielczość 5000x5000 pikseli, trzy kanały przestrzenne i pokrywa teren o powierzchni około 1500x1500 m</a:t>
            </a:r>
            <a:r>
              <a:rPr lang="pl-PL" baseline="30000" dirty="0"/>
              <a:t>2</a:t>
            </a:r>
            <a:r>
              <a:rPr lang="pl-PL" dirty="0"/>
              <a:t>.</a:t>
            </a:r>
          </a:p>
          <a:p>
            <a:pPr marL="0" indent="0" algn="just">
              <a:buNone/>
            </a:pPr>
            <a:endParaRPr lang="pl-PL" dirty="0"/>
          </a:p>
          <a:p>
            <a:pPr marL="0" indent="0" algn="just">
              <a:buNone/>
            </a:pPr>
            <a:r>
              <a:rPr lang="pl-PL" dirty="0"/>
              <a:t>Zbiór treningowy został wydzielony ze zbioru </a:t>
            </a:r>
            <a:r>
              <a:rPr lang="pl-PL" i="1" dirty="0"/>
              <a:t>IAILD</a:t>
            </a:r>
            <a:r>
              <a:rPr lang="pl-PL" dirty="0"/>
              <a:t> – składa się ze 180 zdjęć, po 36 zdjęć z każdego z miast:  </a:t>
            </a:r>
            <a:r>
              <a:rPr lang="en-US" dirty="0"/>
              <a:t>Austin, Chicago, </a:t>
            </a:r>
            <a:r>
              <a:rPr lang="en-US" dirty="0" err="1"/>
              <a:t>Hrabstwo</a:t>
            </a:r>
            <a:r>
              <a:rPr lang="en-US" dirty="0"/>
              <a:t> Kitsap, Tyrol</a:t>
            </a:r>
            <a:r>
              <a:rPr lang="pl-PL" dirty="0"/>
              <a:t>. Do każdego zdjęcia w zbiorze treningowym przypisana jest maska </a:t>
            </a:r>
            <a:r>
              <a:rPr lang="pl-PL" i="1" dirty="0"/>
              <a:t>ground truth</a:t>
            </a:r>
            <a:r>
              <a:rPr lang="pl-PL" dirty="0"/>
              <a:t>, która wskazuje które piksele tego zdjęcia reprezentują budynki.</a:t>
            </a:r>
          </a:p>
          <a:p>
            <a:pPr marL="0" indent="0" algn="just">
              <a:buNone/>
            </a:pPr>
            <a:endParaRPr lang="pl-PL" dirty="0"/>
          </a:p>
          <a:p>
            <a:pPr marL="0" indent="0" algn="just">
              <a:buNone/>
            </a:pPr>
            <a:r>
              <a:rPr lang="pl-PL" dirty="0"/>
              <a:t>Zbiór walidacyjny został z kolei wydzielony ze zbioru treningowego IAILD jako pięć pierwszych zdjęć (i masek) ww. miast – taka konstrukcja zbioru walidacyjnego </a:t>
            </a:r>
            <a:r>
              <a:rPr lang="pl-PL" i="1" dirty="0"/>
              <a:t>IAILD</a:t>
            </a:r>
            <a:r>
              <a:rPr lang="pl-PL" dirty="0"/>
              <a:t> jest powszechnie stosowana w literaturze badawczej.</a:t>
            </a:r>
          </a:p>
          <a:p>
            <a:pPr marL="0" indent="0" algn="just">
              <a:buNone/>
            </a:pPr>
            <a:endParaRPr lang="pl-PL" i="1" dirty="0"/>
          </a:p>
          <a:p>
            <a:pPr marL="0" indent="0" algn="just">
              <a:buNone/>
            </a:pPr>
            <a:r>
              <a:rPr lang="pl-PL" dirty="0"/>
              <a:t>W konsekwencji uzyskano trzy rozłączne zbiory danych:</a:t>
            </a:r>
          </a:p>
          <a:p>
            <a:pPr algn="just">
              <a:buClr>
                <a:schemeClr val="tx1"/>
              </a:buClr>
            </a:pPr>
            <a:r>
              <a:rPr lang="pl-PL" b="1" dirty="0">
                <a:solidFill>
                  <a:schemeClr val="tx1"/>
                </a:solidFill>
              </a:rPr>
              <a:t>zbiór testowy </a:t>
            </a:r>
            <a:r>
              <a:rPr lang="pl-PL" dirty="0">
                <a:solidFill>
                  <a:schemeClr val="tx1"/>
                </a:solidFill>
              </a:rPr>
              <a:t>liczący 180 zdjęć miast: </a:t>
            </a:r>
            <a:r>
              <a:rPr lang="pl-PL" b="0" i="0" u="none" strike="noStrike" baseline="0" dirty="0">
                <a:latin typeface="Utopia-Regular"/>
              </a:rPr>
              <a:t>Bellingham, </a:t>
            </a:r>
            <a:r>
              <a:rPr lang="pl-PL" b="0" i="0" u="none" strike="noStrike" baseline="0" dirty="0" err="1">
                <a:latin typeface="Utopia-Regular"/>
              </a:rPr>
              <a:t>Bloomington</a:t>
            </a:r>
            <a:r>
              <a:rPr lang="pl-PL" b="0" i="0" u="none" strike="noStrike" baseline="0" dirty="0">
                <a:latin typeface="Utopia-Regular"/>
              </a:rPr>
              <a:t>, Innsbruck, San Francisco oraz Tyrol Wschodni,</a:t>
            </a:r>
          </a:p>
          <a:p>
            <a:pPr algn="just">
              <a:buClr>
                <a:schemeClr val="tx1"/>
              </a:buClr>
            </a:pPr>
            <a:r>
              <a:rPr lang="pl-PL" b="1" dirty="0">
                <a:solidFill>
                  <a:schemeClr val="tx1"/>
                </a:solidFill>
              </a:rPr>
              <a:t>zbiór treningowy </a:t>
            </a:r>
            <a:r>
              <a:rPr lang="pl-PL" dirty="0">
                <a:solidFill>
                  <a:schemeClr val="tx1"/>
                </a:solidFill>
              </a:rPr>
              <a:t>liczący 155 zdjęć miast:  </a:t>
            </a:r>
            <a:r>
              <a:rPr lang="en-US" dirty="0"/>
              <a:t>Austin, Chicago, </a:t>
            </a:r>
            <a:r>
              <a:rPr lang="en-US" dirty="0" err="1"/>
              <a:t>Hrabstwo</a:t>
            </a:r>
            <a:r>
              <a:rPr lang="en-US" dirty="0"/>
              <a:t> Kitsap, Tyrol</a:t>
            </a:r>
            <a:r>
              <a:rPr lang="pl-PL" dirty="0"/>
              <a:t>.</a:t>
            </a:r>
          </a:p>
          <a:p>
            <a:pPr algn="just">
              <a:buClr>
                <a:schemeClr val="tx1"/>
              </a:buClr>
            </a:pPr>
            <a:r>
              <a:rPr lang="pl-PL" b="1" dirty="0">
                <a:solidFill>
                  <a:schemeClr val="tx1"/>
                </a:solidFill>
              </a:rPr>
              <a:t>zbiór walidacyjny </a:t>
            </a:r>
            <a:r>
              <a:rPr lang="pl-PL" dirty="0">
                <a:solidFill>
                  <a:schemeClr val="tx1"/>
                </a:solidFill>
              </a:rPr>
              <a:t>liczący 25 zdjęć miast:  </a:t>
            </a:r>
            <a:r>
              <a:rPr lang="en-US" dirty="0"/>
              <a:t>Austin, Chicago, </a:t>
            </a:r>
            <a:r>
              <a:rPr lang="en-US" dirty="0" err="1"/>
              <a:t>Hrabstwo</a:t>
            </a:r>
            <a:r>
              <a:rPr lang="en-US" dirty="0"/>
              <a:t> Kitsap, Tyrol</a:t>
            </a:r>
            <a:r>
              <a:rPr lang="pl-PL" dirty="0"/>
              <a:t>.</a:t>
            </a:r>
          </a:p>
          <a:p>
            <a:pPr algn="just">
              <a:buClr>
                <a:schemeClr val="tx1"/>
              </a:buClr>
            </a:pPr>
            <a:endParaRPr lang="pl-PL" dirty="0">
              <a:solidFill>
                <a:schemeClr val="tx1"/>
              </a:solidFill>
            </a:endParaRPr>
          </a:p>
          <a:p>
            <a:pPr marL="0" indent="0" algn="just">
              <a:buFont typeface="Arial" panose="020B0604020202020204" pitchFamily="34" charset="0"/>
              <a:buNone/>
            </a:pPr>
            <a:r>
              <a:rPr lang="pl-PL" dirty="0"/>
              <a:t> </a:t>
            </a:r>
          </a:p>
          <a:p>
            <a:pPr algn="just"/>
            <a:endParaRPr lang="pl-PL" dirty="0"/>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spTree>
    <p:extLst>
      <p:ext uri="{BB962C8B-B14F-4D97-AF65-F5344CB8AC3E}">
        <p14:creationId xmlns:p14="http://schemas.microsoft.com/office/powerpoint/2010/main" val="885055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943FB009-D7E1-4C23-ADBC-0364352C5F9D}"/>
              </a:ext>
            </a:extLst>
          </p:cNvPr>
          <p:cNvSpPr>
            <a:spLocks noGrp="1"/>
          </p:cNvSpPr>
          <p:nvPr>
            <p:ph type="title"/>
          </p:nvPr>
        </p:nvSpPr>
        <p:spPr>
          <a:xfrm>
            <a:off x="406401" y="253492"/>
            <a:ext cx="5195408" cy="1158748"/>
          </a:xfrm>
        </p:spPr>
        <p:txBody>
          <a:bodyPr>
            <a:noAutofit/>
          </a:bodyPr>
          <a:lstStyle/>
          <a:p>
            <a:r>
              <a:rPr lang="pl-PL" sz="2200" dirty="0"/>
              <a:t>Definicja danych uczących</a:t>
            </a:r>
          </a:p>
        </p:txBody>
      </p:sp>
      <p:sp>
        <p:nvSpPr>
          <p:cNvPr id="5" name="Symbol zastępczy tekstu 3">
            <a:extLst>
              <a:ext uri="{FF2B5EF4-FFF2-40B4-BE49-F238E27FC236}">
                <a16:creationId xmlns:a16="http://schemas.microsoft.com/office/drawing/2014/main" id="{751364ED-4ED3-4835-9A83-23BD46632EE0}"/>
              </a:ext>
            </a:extLst>
          </p:cNvPr>
          <p:cNvSpPr txBox="1">
            <a:spLocks/>
          </p:cNvSpPr>
          <p:nvPr/>
        </p:nvSpPr>
        <p:spPr>
          <a:xfrm>
            <a:off x="406400" y="1614586"/>
            <a:ext cx="5195409" cy="5023695"/>
          </a:xfrm>
          <a:prstGeom prst="rect">
            <a:avLst/>
          </a:prstGeom>
        </p:spPr>
        <p:txBody>
          <a:bodyPr>
            <a:normAutofit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W związku z tym, iż trening głębokiej sieci neuronowej na zdjęciach o rozdzielczości 5000x5000 pikseli nie jest możliwy, zdecydowano się na podział tych zdjęć (oraz ich masek) na 25 równych części, każda o rozdzielczości 1000x1000 pikseli (czarne ramki).</a:t>
            </a:r>
          </a:p>
          <a:p>
            <a:pPr marL="0" indent="0" algn="just">
              <a:buNone/>
            </a:pPr>
            <a:endParaRPr lang="pl-PL" dirty="0"/>
          </a:p>
          <a:p>
            <a:pPr marL="0" indent="0" algn="just">
              <a:buNone/>
            </a:pPr>
            <a:r>
              <a:rPr lang="pl-PL" dirty="0"/>
              <a:t>Dodatkowo, żeby nie utracić informacji znajdujących się na krawędziach podzielonych zdjęć (oraz ich masek), zdecydowano się wydzielić kolejnych 16 części znajdujących się na łączeniach każdych czterech sąsiadujących ze sobą bazowych części (niebieskie ramki).</a:t>
            </a:r>
          </a:p>
          <a:p>
            <a:pPr marL="0" indent="0" algn="just">
              <a:buNone/>
            </a:pPr>
            <a:endParaRPr lang="pl-PL" dirty="0"/>
          </a:p>
          <a:p>
            <a:pPr marL="0" indent="0" algn="just">
              <a:buNone/>
            </a:pPr>
            <a:r>
              <a:rPr lang="pl-PL" dirty="0"/>
              <a:t>W ten sposób z każdego zdjęcia pobieranych było 41 fragmentów o wymiarach 1000x1000 pikseli, uzyskując tym samym 6355 fragmentów trenujących.</a:t>
            </a:r>
          </a:p>
        </p:txBody>
      </p:sp>
      <p:pic>
        <p:nvPicPr>
          <p:cNvPr id="10" name="Symbol zastępczy obrazu 19">
            <a:extLst>
              <a:ext uri="{FF2B5EF4-FFF2-40B4-BE49-F238E27FC236}">
                <a16:creationId xmlns:a16="http://schemas.microsoft.com/office/drawing/2014/main" id="{6CABA866-19CC-40D6-989E-B2092B03D4D2}"/>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5864353" y="377951"/>
            <a:ext cx="6102097" cy="6102097"/>
          </a:xfrm>
          <a:prstGeom prst="rect">
            <a:avLst/>
          </a:prstGeom>
          <a:scene3d>
            <a:camera prst="orthographicFront">
              <a:rot lat="0" lon="10800000" rev="0"/>
            </a:camera>
            <a:lightRig rig="threePt" dir="t"/>
          </a:scene3d>
        </p:spPr>
      </p:pic>
    </p:spTree>
    <p:extLst>
      <p:ext uri="{BB962C8B-B14F-4D97-AF65-F5344CB8AC3E}">
        <p14:creationId xmlns:p14="http://schemas.microsoft.com/office/powerpoint/2010/main" val="699739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3D268BC-9F06-44F4-87B1-2DDE902BD0F8}"/>
              </a:ext>
            </a:extLst>
          </p:cNvPr>
          <p:cNvSpPr>
            <a:spLocks noGrp="1"/>
          </p:cNvSpPr>
          <p:nvPr>
            <p:ph type="title"/>
          </p:nvPr>
        </p:nvSpPr>
        <p:spPr>
          <a:xfrm>
            <a:off x="426720" y="219719"/>
            <a:ext cx="5175089" cy="1134640"/>
          </a:xfrm>
        </p:spPr>
        <p:txBody>
          <a:bodyPr/>
          <a:lstStyle/>
          <a:p>
            <a:r>
              <a:rPr lang="pl-PL" dirty="0"/>
              <a:t>Augmentacje danych uczących</a:t>
            </a:r>
          </a:p>
        </p:txBody>
      </p:sp>
      <p:sp>
        <p:nvSpPr>
          <p:cNvPr id="4" name="Symbol zastępczy tekstu 3">
            <a:extLst>
              <a:ext uri="{FF2B5EF4-FFF2-40B4-BE49-F238E27FC236}">
                <a16:creationId xmlns:a16="http://schemas.microsoft.com/office/drawing/2014/main" id="{AB56A5D0-11C5-4438-9AB3-100813356599}"/>
              </a:ext>
            </a:extLst>
          </p:cNvPr>
          <p:cNvSpPr>
            <a:spLocks noGrp="1"/>
          </p:cNvSpPr>
          <p:nvPr>
            <p:ph type="body" sz="half" idx="2"/>
          </p:nvPr>
        </p:nvSpPr>
        <p:spPr>
          <a:xfrm>
            <a:off x="426720" y="1614586"/>
            <a:ext cx="5175089" cy="5131654"/>
          </a:xfrm>
        </p:spPr>
        <p:txBody>
          <a:bodyPr>
            <a:normAutofit/>
          </a:bodyPr>
          <a:lstStyle/>
          <a:p>
            <a:pPr algn="just"/>
            <a:r>
              <a:rPr lang="pl-PL" sz="1800" dirty="0"/>
              <a:t>Fragmenty trenujące (1000x1000 pikseli) zostały poddane następującym transformacjom:</a:t>
            </a:r>
          </a:p>
          <a:p>
            <a:pPr marL="342900" indent="-342900" algn="just">
              <a:buClr>
                <a:schemeClr val="bg1"/>
              </a:buClr>
              <a:buFont typeface="Arial" panose="020B0604020202020204" pitchFamily="34" charset="0"/>
              <a:buChar char="•"/>
            </a:pPr>
            <a:r>
              <a:rPr lang="pl-PL" sz="1800" dirty="0"/>
              <a:t>losowy horyzontalny obrót,</a:t>
            </a:r>
          </a:p>
          <a:p>
            <a:pPr marL="342900" indent="-342900" algn="just">
              <a:buClr>
                <a:schemeClr val="bg1"/>
              </a:buClr>
              <a:buFont typeface="Arial" panose="020B0604020202020204" pitchFamily="34" charset="0"/>
              <a:buChar char="•"/>
            </a:pPr>
            <a:r>
              <a:rPr lang="pl-PL" sz="1800" dirty="0"/>
              <a:t>losowy wertykalny obrót,</a:t>
            </a:r>
          </a:p>
          <a:p>
            <a:pPr marL="342900" indent="-342900" algn="just">
              <a:buClr>
                <a:schemeClr val="bg1"/>
              </a:buClr>
              <a:buFont typeface="Arial" panose="020B0604020202020204" pitchFamily="34" charset="0"/>
              <a:buChar char="•"/>
            </a:pPr>
            <a:r>
              <a:rPr lang="pl-PL" sz="1800" dirty="0"/>
              <a:t>rotacja o losowy kąt będący wielokrotnością kąta 30 stopni,</a:t>
            </a:r>
          </a:p>
          <a:p>
            <a:pPr marL="342900" indent="-342900" algn="just">
              <a:buClr>
                <a:schemeClr val="bg1"/>
              </a:buClr>
              <a:buFont typeface="Arial" panose="020B0604020202020204" pitchFamily="34" charset="0"/>
              <a:buChar char="•"/>
            </a:pPr>
            <a:r>
              <a:rPr lang="pl-PL" sz="1800" dirty="0"/>
              <a:t>wybór losowego okna o rozmiarach 256x256 pikseli,</a:t>
            </a:r>
          </a:p>
          <a:p>
            <a:pPr marL="342900" indent="-342900" algn="just">
              <a:buClr>
                <a:schemeClr val="bg1"/>
              </a:buClr>
              <a:buFont typeface="Arial" panose="020B0604020202020204" pitchFamily="34" charset="0"/>
              <a:buChar char="•"/>
            </a:pPr>
            <a:r>
              <a:rPr lang="pl-PL" sz="1800" dirty="0"/>
              <a:t>normalizacja przy użyciu wyliczonych średnich i odchyleń standardowych dla wszystkich zdjęć. </a:t>
            </a:r>
          </a:p>
          <a:p>
            <a:pPr marL="342900" indent="-342900" algn="just">
              <a:buClr>
                <a:schemeClr val="bg1"/>
              </a:buClr>
              <a:buFont typeface="Arial" panose="020B0604020202020204" pitchFamily="34" charset="0"/>
              <a:buChar char="•"/>
            </a:pPr>
            <a:endParaRPr lang="pl-PL" sz="1800" dirty="0"/>
          </a:p>
          <a:p>
            <a:pPr algn="just">
              <a:buClr>
                <a:schemeClr val="bg1"/>
              </a:buClr>
            </a:pPr>
            <a:r>
              <a:rPr lang="pl-PL" sz="1800" dirty="0"/>
              <a:t>W związku z tym, iż z każdego fragmentu uczącego wybieranych było 18 losowych okien o rozmiarach 256x256 pikseli (rozmiar partii wynosi 18), finalnie uzyskano 114 390 przykładów uczących.</a:t>
            </a:r>
          </a:p>
        </p:txBody>
      </p:sp>
      <p:pic>
        <p:nvPicPr>
          <p:cNvPr id="11" name="Obraz 10">
            <a:extLst>
              <a:ext uri="{FF2B5EF4-FFF2-40B4-BE49-F238E27FC236}">
                <a16:creationId xmlns:a16="http://schemas.microsoft.com/office/drawing/2014/main" id="{E6EF7823-303C-4EAE-850A-A46F9479FC7D}"/>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7752588" y="566195"/>
            <a:ext cx="2862805" cy="2862805"/>
          </a:xfrm>
          <a:prstGeom prst="rect">
            <a:avLst/>
          </a:prstGeom>
        </p:spPr>
      </p:pic>
      <p:pic>
        <p:nvPicPr>
          <p:cNvPr id="13" name="Obraz 12">
            <a:extLst>
              <a:ext uri="{FF2B5EF4-FFF2-40B4-BE49-F238E27FC236}">
                <a16:creationId xmlns:a16="http://schemas.microsoft.com/office/drawing/2014/main" id="{43E5819A-8933-49BD-941B-1D0DBAE58BE0}"/>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7922775" y="4111055"/>
            <a:ext cx="2522432" cy="2527226"/>
          </a:xfrm>
          <a:prstGeom prst="rect">
            <a:avLst/>
          </a:prstGeom>
        </p:spPr>
      </p:pic>
      <p:sp>
        <p:nvSpPr>
          <p:cNvPr id="15" name="pole tekstowe 14">
            <a:extLst>
              <a:ext uri="{FF2B5EF4-FFF2-40B4-BE49-F238E27FC236}">
                <a16:creationId xmlns:a16="http://schemas.microsoft.com/office/drawing/2014/main" id="{1B3B08E0-637E-4DA2-BA4A-21192D0D3B9F}"/>
              </a:ext>
            </a:extLst>
          </p:cNvPr>
          <p:cNvSpPr txBox="1"/>
          <p:nvPr/>
        </p:nvSpPr>
        <p:spPr>
          <a:xfrm>
            <a:off x="7243430" y="197161"/>
            <a:ext cx="3881120" cy="338554"/>
          </a:xfrm>
          <a:prstGeom prst="rect">
            <a:avLst/>
          </a:prstGeom>
          <a:noFill/>
        </p:spPr>
        <p:txBody>
          <a:bodyPr wrap="square" rtlCol="0">
            <a:spAutoFit/>
          </a:bodyPr>
          <a:lstStyle/>
          <a:p>
            <a:pPr algn="ctr"/>
            <a:r>
              <a:rPr lang="pl-PL" sz="1600" b="1" dirty="0"/>
              <a:t>Oryginalne zdjęcie 5000 x 5000</a:t>
            </a:r>
          </a:p>
        </p:txBody>
      </p:sp>
      <p:sp>
        <p:nvSpPr>
          <p:cNvPr id="17" name="pole tekstowe 16">
            <a:extLst>
              <a:ext uri="{FF2B5EF4-FFF2-40B4-BE49-F238E27FC236}">
                <a16:creationId xmlns:a16="http://schemas.microsoft.com/office/drawing/2014/main" id="{C9947E84-3BCD-4333-BAC0-385DB7DA54FA}"/>
              </a:ext>
            </a:extLst>
          </p:cNvPr>
          <p:cNvSpPr txBox="1"/>
          <p:nvPr/>
        </p:nvSpPr>
        <p:spPr>
          <a:xfrm>
            <a:off x="7243430" y="3681061"/>
            <a:ext cx="3881120" cy="338554"/>
          </a:xfrm>
          <a:prstGeom prst="rect">
            <a:avLst/>
          </a:prstGeom>
          <a:noFill/>
        </p:spPr>
        <p:txBody>
          <a:bodyPr wrap="square" rtlCol="0">
            <a:spAutoFit/>
          </a:bodyPr>
          <a:lstStyle/>
          <a:p>
            <a:pPr algn="ctr"/>
            <a:r>
              <a:rPr lang="pl-PL" sz="1600" b="1" dirty="0"/>
              <a:t>Przykład uczący 256x256</a:t>
            </a:r>
          </a:p>
        </p:txBody>
      </p:sp>
    </p:spTree>
    <p:extLst>
      <p:ext uri="{BB962C8B-B14F-4D97-AF65-F5344CB8AC3E}">
        <p14:creationId xmlns:p14="http://schemas.microsoft.com/office/powerpoint/2010/main" val="1528241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3ED09231-3EED-4EB3-AE55-22B1DB554925}"/>
              </a:ext>
            </a:extLst>
          </p:cNvPr>
          <p:cNvSpPr>
            <a:spLocks noGrp="1"/>
          </p:cNvSpPr>
          <p:nvPr>
            <p:ph type="title"/>
          </p:nvPr>
        </p:nvSpPr>
        <p:spPr>
          <a:xfrm>
            <a:off x="2231136" y="370085"/>
            <a:ext cx="7729728" cy="713188"/>
          </a:xfrm>
        </p:spPr>
        <p:txBody>
          <a:bodyPr>
            <a:normAutofit/>
          </a:bodyPr>
          <a:lstStyle/>
          <a:p>
            <a:r>
              <a:rPr lang="pl-PL" sz="2200" dirty="0"/>
              <a:t>architektura SIECI </a:t>
            </a:r>
            <a:r>
              <a:rPr lang="pl-PL" sz="2200" i="1" dirty="0"/>
              <a:t>GML-Net</a:t>
            </a:r>
            <a:endParaRPr lang="pl-PL" sz="2200" dirty="0"/>
          </a:p>
        </p:txBody>
      </p:sp>
      <p:sp>
        <p:nvSpPr>
          <p:cNvPr id="5" name="Symbol zastępczy zawartości 2">
            <a:extLst>
              <a:ext uri="{FF2B5EF4-FFF2-40B4-BE49-F238E27FC236}">
                <a16:creationId xmlns:a16="http://schemas.microsoft.com/office/drawing/2014/main" id="{2A07115A-EFE5-461E-9E72-281DE48DE40E}"/>
              </a:ext>
            </a:extLst>
          </p:cNvPr>
          <p:cNvSpPr txBox="1">
            <a:spLocks/>
          </p:cNvSpPr>
          <p:nvPr/>
        </p:nvSpPr>
        <p:spPr>
          <a:xfrm>
            <a:off x="741680" y="1475266"/>
            <a:ext cx="10779760" cy="5220173"/>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pl-PL" dirty="0"/>
              <a:t>Architektura sieci </a:t>
            </a:r>
            <a:r>
              <a:rPr lang="pl-PL" i="1" dirty="0"/>
              <a:t>GML-Net</a:t>
            </a:r>
            <a:r>
              <a:rPr lang="pl-PL" dirty="0"/>
              <a:t> wzorowana jest na architekturze </a:t>
            </a:r>
            <a:r>
              <a:rPr lang="pl-PL" i="1" dirty="0"/>
              <a:t>U-Net</a:t>
            </a:r>
            <a:r>
              <a:rPr lang="pl-PL" dirty="0"/>
              <a:t>, jest jednak od niej płytsza o jeden poziom ekstrakcji cech / </a:t>
            </a:r>
            <a:r>
              <a:rPr lang="pl-PL" dirty="0" err="1"/>
              <a:t>upsamplingu</a:t>
            </a:r>
            <a:r>
              <a:rPr lang="pl-PL" dirty="0"/>
              <a:t>, stąd też występują w niej tylko trzy połączenia rezydualne. Rolę enkodera w sieci </a:t>
            </a:r>
            <a:r>
              <a:rPr lang="pl-PL" i="1" dirty="0"/>
              <a:t>GML-Net</a:t>
            </a:r>
            <a:r>
              <a:rPr lang="pl-PL" dirty="0"/>
              <a:t> pełni sieć </a:t>
            </a:r>
            <a:r>
              <a:rPr lang="pl-PL" i="1" dirty="0" err="1"/>
              <a:t>Wide</a:t>
            </a:r>
            <a:r>
              <a:rPr lang="pl-PL" i="1" dirty="0"/>
              <a:t> ResNet-50-2</a:t>
            </a:r>
            <a:r>
              <a:rPr lang="pl-PL" dirty="0"/>
              <a:t>.</a:t>
            </a:r>
          </a:p>
          <a:p>
            <a:pPr marL="0" indent="0" algn="just">
              <a:buNone/>
            </a:pPr>
            <a:endParaRPr lang="pl-PL" dirty="0"/>
          </a:p>
          <a:p>
            <a:pPr marL="0" indent="0" algn="just">
              <a:buNone/>
            </a:pPr>
            <a:r>
              <a:rPr lang="pl-PL" dirty="0"/>
              <a:t>Cechy wyekstraktowane przy pomocy </a:t>
            </a:r>
            <a:r>
              <a:rPr lang="pl-PL" i="1" dirty="0" err="1"/>
              <a:t>Wide</a:t>
            </a:r>
            <a:r>
              <a:rPr lang="pl-PL" i="1" dirty="0"/>
              <a:t> ResNet-50-2 </a:t>
            </a:r>
            <a:r>
              <a:rPr lang="pl-PL" dirty="0"/>
              <a:t>na danym poziomie rozdzielczości przestrzennej są następnie przetwarzane przez blok </a:t>
            </a:r>
            <a:r>
              <a:rPr lang="pl-PL" i="1" dirty="0"/>
              <a:t>BottleNeck</a:t>
            </a:r>
            <a:r>
              <a:rPr lang="pl-PL" dirty="0"/>
              <a:t> (wzorowany na blokach sieci OSNet) po to by uzyskać zagregowany zbiór cech z przekroju różnych skal. Zbiór ten jest następnie transferowany, przy pomocy połączeń rezydualnych, bezpośrednio do warstw dekodera.</a:t>
            </a:r>
          </a:p>
          <a:p>
            <a:pPr marL="0" indent="0" algn="just">
              <a:buNone/>
            </a:pPr>
            <a:endParaRPr lang="pl-PL" i="1" dirty="0"/>
          </a:p>
          <a:p>
            <a:pPr marL="0" indent="0" algn="just">
              <a:buNone/>
            </a:pPr>
            <a:r>
              <a:rPr lang="pl-PL" dirty="0"/>
              <a:t>Rekonstrukcja cech w dekoderze przeprowadzana jest przy pomocy konwolucji transponowanej. Zrekonstruowane cechy są przetwarzane przez blok </a:t>
            </a:r>
            <a:r>
              <a:rPr lang="pl-PL" i="1" dirty="0"/>
              <a:t>BottleNeck</a:t>
            </a:r>
            <a:r>
              <a:rPr lang="pl-PL" dirty="0"/>
              <a:t>, a następnie przeprowadzana jest ich konkatenacja z cechami uzyskanymi z enkodera - tak połączone mapy cech stają się wsadem do kolejnych, wyższych warstw dekodera.</a:t>
            </a:r>
          </a:p>
          <a:p>
            <a:pPr marL="0" indent="0" algn="just">
              <a:buNone/>
            </a:pPr>
            <a:endParaRPr lang="pl-PL" dirty="0"/>
          </a:p>
          <a:p>
            <a:pPr marL="0" indent="0" algn="just">
              <a:buNone/>
            </a:pPr>
            <a:r>
              <a:rPr lang="pl-PL" dirty="0"/>
              <a:t>Sieć </a:t>
            </a:r>
            <a:r>
              <a:rPr lang="pl-PL" i="1" dirty="0"/>
              <a:t>GML-Net</a:t>
            </a:r>
            <a:r>
              <a:rPr lang="pl-PL" dirty="0"/>
              <a:t> składa się 27 milionów trenowalnych parametrów.</a:t>
            </a:r>
          </a:p>
          <a:p>
            <a:pPr marL="0" indent="0" algn="just">
              <a:buNone/>
            </a:pPr>
            <a:endParaRPr lang="pl-PL" dirty="0"/>
          </a:p>
          <a:p>
            <a:pPr marL="0" indent="0" algn="just">
              <a:buFont typeface="Arial" panose="020B0604020202020204" pitchFamily="34" charset="0"/>
              <a:buNone/>
            </a:pPr>
            <a:endParaRPr lang="pl-PL" dirty="0"/>
          </a:p>
          <a:p>
            <a:pPr marL="0" indent="0" algn="just">
              <a:buFont typeface="Arial" panose="020B0604020202020204" pitchFamily="34" charset="0"/>
              <a:buNone/>
            </a:pPr>
            <a:endParaRPr lang="pl-PL" dirty="0"/>
          </a:p>
        </p:txBody>
      </p:sp>
    </p:spTree>
    <p:extLst>
      <p:ext uri="{BB962C8B-B14F-4D97-AF65-F5344CB8AC3E}">
        <p14:creationId xmlns:p14="http://schemas.microsoft.com/office/powerpoint/2010/main" val="55508578"/>
      </p:ext>
    </p:extLst>
  </p:cSld>
  <p:clrMapOvr>
    <a:masterClrMapping/>
  </p:clrMapOvr>
</p:sld>
</file>

<file path=ppt/theme/theme1.xml><?xml version="1.0" encoding="utf-8"?>
<a:theme xmlns:a="http://schemas.openxmlformats.org/drawingml/2006/main" name="Paczka">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TM10001115[[fn=Paczka]]</Template>
  <TotalTime>435</TotalTime>
  <Words>2132</Words>
  <Application>Microsoft Office PowerPoint</Application>
  <PresentationFormat>Panoramiczny</PresentationFormat>
  <Paragraphs>136</Paragraphs>
  <Slides>20</Slides>
  <Notes>0</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20</vt:i4>
      </vt:variant>
    </vt:vector>
  </HeadingPairs>
  <TitlesOfParts>
    <vt:vector size="25" baseType="lpstr">
      <vt:lpstr>Arial</vt:lpstr>
      <vt:lpstr>Calibri</vt:lpstr>
      <vt:lpstr>Gill Sans MT</vt:lpstr>
      <vt:lpstr>Utopia-Regular</vt:lpstr>
      <vt:lpstr>Paczka</vt:lpstr>
      <vt:lpstr>Zastosowanie głębokich sieci neuronowych do detekcji budynków na zdjęciach lotniczych</vt:lpstr>
      <vt:lpstr>Definicja problemu badawczego</vt:lpstr>
      <vt:lpstr>Głębokie sieci Neuronowe  a detekcja budynków</vt:lpstr>
      <vt:lpstr>architektury GSN Stosowane Do detekcji budynków</vt:lpstr>
      <vt:lpstr>Cel, Przedmiot i metodyka Badań</vt:lpstr>
      <vt:lpstr>Prezentacja programu PowerPoint</vt:lpstr>
      <vt:lpstr>Definicja danych uczących</vt:lpstr>
      <vt:lpstr>Augmentacje danych uczących</vt:lpstr>
      <vt:lpstr>architektura SIECI GML-Net</vt:lpstr>
      <vt:lpstr>Prezentacja programu PowerPoint</vt:lpstr>
      <vt:lpstr>Trenowanie sieci GML-Net</vt:lpstr>
      <vt:lpstr>Prezentacja programu PowerPoint</vt:lpstr>
      <vt:lpstr>Wyniki uzyskane na zbiorze wAlidacyjnym dla Masek o rozdzielczości 256x256</vt:lpstr>
      <vt:lpstr>Prezentacja programu PowerPoint</vt:lpstr>
      <vt:lpstr>Łączenie  1444 Predykcji w jedną łączną maskę 5000x5000 </vt:lpstr>
      <vt:lpstr>Wyniki uzyskane na zbiorze wAlidacyjnym dla Masek o rozdzielczości 5000x5000</vt:lpstr>
      <vt:lpstr>Prezentacja programu PowerPoint</vt:lpstr>
      <vt:lpstr>Wyniki uzyskane na zbiorze TESTOWYM dla Masek o rozdzielczości 5000x5000</vt:lpstr>
      <vt:lpstr>Uzyskane wyniki na tle literatury badawczej</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Zastosowanie głębokich sieci neuronowych do detekcji budynków na zdjęciach lotniczych</dc:title>
  <dc:creator>Gomulski Mateusz (STUD)</dc:creator>
  <cp:lastModifiedBy>Gomulski Mateusz (STUD)</cp:lastModifiedBy>
  <cp:revision>60</cp:revision>
  <dcterms:created xsi:type="dcterms:W3CDTF">2020-09-25T20:14:16Z</dcterms:created>
  <dcterms:modified xsi:type="dcterms:W3CDTF">2021-09-20T00:07:32Z</dcterms:modified>
</cp:coreProperties>
</file>

<file path=docProps/thumbnail.jpeg>
</file>